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sldIdLst>
    <p:sldId id="265" r:id="rId2"/>
    <p:sldId id="257" r:id="rId3"/>
    <p:sldId id="256" r:id="rId4"/>
    <p:sldId id="258" r:id="rId5"/>
    <p:sldId id="259" r:id="rId6"/>
    <p:sldId id="260" r:id="rId7"/>
    <p:sldId id="282" r:id="rId8"/>
    <p:sldId id="275" r:id="rId9"/>
    <p:sldId id="266" r:id="rId10"/>
    <p:sldId id="267" r:id="rId11"/>
    <p:sldId id="268" r:id="rId12"/>
    <p:sldId id="261" r:id="rId13"/>
    <p:sldId id="279" r:id="rId14"/>
    <p:sldId id="277" r:id="rId15"/>
    <p:sldId id="280" r:id="rId16"/>
    <p:sldId id="276" r:id="rId17"/>
    <p:sldId id="274" r:id="rId18"/>
    <p:sldId id="270" r:id="rId19"/>
    <p:sldId id="281" r:id="rId20"/>
    <p:sldId id="272"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2C7"/>
    <a:srgbClr val="0066CC"/>
    <a:srgbClr val="215E83"/>
    <a:srgbClr val="215483"/>
    <a:srgbClr val="034AA1"/>
    <a:srgbClr val="0265A2"/>
    <a:srgbClr val="0042A4"/>
    <a:srgbClr val="006DA4"/>
    <a:srgbClr val="005C8A"/>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8" autoAdjust="0"/>
    <p:restoredTop sz="94584" autoAdjust="0"/>
  </p:normalViewPr>
  <p:slideViewPr>
    <p:cSldViewPr>
      <p:cViewPr>
        <p:scale>
          <a:sx n="90" d="100"/>
          <a:sy n="90" d="100"/>
        </p:scale>
        <p:origin x="-1674" y="-5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3"/>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en-US"/>
          </a:p>
        </p:txBody>
      </p:sp>
      <p:sp>
        <p:nvSpPr>
          <p:cNvPr id="12" name="Footer Placeholder 4"/>
          <p:cNvSpPr>
            <a:spLocks noGrp="1"/>
          </p:cNvSpPr>
          <p:nvPr>
            <p:ph type="ftr" sz="quarter" idx="11"/>
          </p:nvPr>
        </p:nvSpPr>
        <p:spPr/>
        <p:txBody>
          <a:bodyPr/>
          <a:lstStyle>
            <a:lvl1pPr>
              <a:defRPr/>
            </a:lvl1pPr>
          </a:lstStyle>
          <a:p>
            <a:pPr>
              <a:defRPr/>
            </a:pPr>
            <a:endParaRPr lang="en-US" altLang="en-US"/>
          </a:p>
        </p:txBody>
      </p:sp>
      <p:sp>
        <p:nvSpPr>
          <p:cNvPr id="13" name="Slide Number Placeholder 5"/>
          <p:cNvSpPr>
            <a:spLocks noGrp="1"/>
          </p:cNvSpPr>
          <p:nvPr>
            <p:ph type="sldNum" sz="quarter" idx="12"/>
          </p:nvPr>
        </p:nvSpPr>
        <p:spPr/>
        <p:txBody>
          <a:bodyPr/>
          <a:lstStyle>
            <a:lvl1pPr>
              <a:defRPr/>
            </a:lvl1pPr>
          </a:lstStyle>
          <a:p>
            <a:pPr>
              <a:defRPr/>
            </a:pPr>
            <a:fld id="{CE8B089C-5432-45FF-B6C3-7E754D1B8419}" type="slidenum">
              <a:rPr lang="en-US" altLang="en-US"/>
              <a:pPr>
                <a:defRPr/>
              </a:pPr>
              <a:t>‹#›</a:t>
            </a:fld>
            <a:endParaRPr lang="en-US" altLang="en-US"/>
          </a:p>
        </p:txBody>
      </p:sp>
    </p:spTree>
    <p:extLst>
      <p:ext uri="{BB962C8B-B14F-4D97-AF65-F5344CB8AC3E}">
        <p14:creationId xmlns:p14="http://schemas.microsoft.com/office/powerpoint/2010/main" val="2345708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389AF18-8FB2-4240-9D02-335B474DBAF0}" type="slidenum">
              <a:rPr lang="en-US" altLang="en-US"/>
              <a:pPr>
                <a:defRPr/>
              </a:pPr>
              <a:t>‹#›</a:t>
            </a:fld>
            <a:endParaRPr lang="en-US" altLang="en-US"/>
          </a:p>
        </p:txBody>
      </p:sp>
    </p:spTree>
    <p:extLst>
      <p:ext uri="{BB962C8B-B14F-4D97-AF65-F5344CB8AC3E}">
        <p14:creationId xmlns:p14="http://schemas.microsoft.com/office/powerpoint/2010/main" val="311297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3"/>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15"/>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25"/>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en-US"/>
          </a:p>
        </p:txBody>
      </p:sp>
      <p:sp>
        <p:nvSpPr>
          <p:cNvPr id="12" name="Footer Placeholder 4"/>
          <p:cNvSpPr>
            <a:spLocks noGrp="1"/>
          </p:cNvSpPr>
          <p:nvPr>
            <p:ph type="ftr" sz="quarter" idx="11"/>
          </p:nvPr>
        </p:nvSpPr>
        <p:spPr/>
        <p:txBody>
          <a:bodyPr/>
          <a:lstStyle>
            <a:lvl1pPr>
              <a:defRPr/>
            </a:lvl1pPr>
          </a:lstStyle>
          <a:p>
            <a:pPr>
              <a:defRPr/>
            </a:pPr>
            <a:endParaRPr lang="en-US" altLang="en-US"/>
          </a:p>
        </p:txBody>
      </p:sp>
      <p:sp>
        <p:nvSpPr>
          <p:cNvPr id="13" name="Slide Number Placeholder 5"/>
          <p:cNvSpPr>
            <a:spLocks noGrp="1"/>
          </p:cNvSpPr>
          <p:nvPr>
            <p:ph type="sldNum" sz="quarter" idx="12"/>
          </p:nvPr>
        </p:nvSpPr>
        <p:spPr/>
        <p:txBody>
          <a:bodyPr/>
          <a:lstStyle>
            <a:lvl1pPr>
              <a:defRPr/>
            </a:lvl1pPr>
          </a:lstStyle>
          <a:p>
            <a:pPr>
              <a:defRPr/>
            </a:pPr>
            <a:fld id="{BC46DD73-5B83-407E-8C41-791531E532FD}" type="slidenum">
              <a:rPr lang="en-US" altLang="en-US"/>
              <a:pPr>
                <a:defRPr/>
              </a:pPr>
              <a:t>‹#›</a:t>
            </a:fld>
            <a:endParaRPr lang="en-US" altLang="en-US"/>
          </a:p>
        </p:txBody>
      </p:sp>
    </p:spTree>
    <p:extLst>
      <p:ext uri="{BB962C8B-B14F-4D97-AF65-F5344CB8AC3E}">
        <p14:creationId xmlns:p14="http://schemas.microsoft.com/office/powerpoint/2010/main" val="3329669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a:lvl1pPr>
          </a:lstStyle>
          <a:p>
            <a:pPr>
              <a:defRPr/>
            </a:pPr>
            <a:fld id="{1E16EF53-FE86-406A-BBD6-FA2800C7728F}" type="slidenum">
              <a:rPr lang="en-US" altLang="en-US"/>
              <a:pPr>
                <a:defRPr/>
              </a:pPr>
              <a:t>‹#›</a:t>
            </a:fld>
            <a:endParaRPr lang="en-US" altLang="en-US"/>
          </a:p>
        </p:txBody>
      </p:sp>
    </p:spTree>
    <p:extLst>
      <p:ext uri="{BB962C8B-B14F-4D97-AF65-F5344CB8AC3E}">
        <p14:creationId xmlns:p14="http://schemas.microsoft.com/office/powerpoint/2010/main" val="936136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5374E19A-DD1B-44E3-9D4C-3097500C619B}" type="slidenum">
              <a:rPr lang="en-US" altLang="en-US"/>
              <a:pPr>
                <a:defRPr/>
              </a:pPr>
              <a:t>‹#›</a:t>
            </a:fld>
            <a:endParaRPr lang="en-US" altLang="en-US"/>
          </a:p>
        </p:txBody>
      </p:sp>
    </p:spTree>
    <p:extLst>
      <p:ext uri="{BB962C8B-B14F-4D97-AF65-F5344CB8AC3E}">
        <p14:creationId xmlns:p14="http://schemas.microsoft.com/office/powerpoint/2010/main" val="385014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Freeform 14"/>
          <p:cNvSpPr>
            <a:spLocks/>
          </p:cNvSpPr>
          <p:nvPr/>
        </p:nvSpPr>
        <p:spPr bwMode="hidden">
          <a:xfrm>
            <a:off x="6046788" y="4203700"/>
            <a:ext cx="2876550" cy="714375"/>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18"/>
          <p:cNvSpPr>
            <a:spLocks/>
          </p:cNvSpPr>
          <p:nvPr/>
        </p:nvSpPr>
        <p:spPr bwMode="hidden">
          <a:xfrm>
            <a:off x="2619375" y="4075113"/>
            <a:ext cx="5545138" cy="850900"/>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22"/>
          <p:cNvSpPr>
            <a:spLocks/>
          </p:cNvSpPr>
          <p:nvPr/>
        </p:nvSpPr>
        <p:spPr bwMode="hidden">
          <a:xfrm>
            <a:off x="2828925" y="4087813"/>
            <a:ext cx="5467350" cy="774700"/>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Freeform 26"/>
          <p:cNvSpPr>
            <a:spLocks/>
          </p:cNvSpPr>
          <p:nvPr/>
        </p:nvSpPr>
        <p:spPr bwMode="hidden">
          <a:xfrm>
            <a:off x="5610225" y="4073525"/>
            <a:ext cx="3306763" cy="652463"/>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9" name="Freeform 10"/>
          <p:cNvSpPr>
            <a:spLocks/>
          </p:cNvSpPr>
          <p:nvPr/>
        </p:nvSpPr>
        <p:spPr bwMode="hidden">
          <a:xfrm>
            <a:off x="211138" y="4059238"/>
            <a:ext cx="8723312" cy="1328737"/>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ltLang="en-US"/>
          </a:p>
        </p:txBody>
      </p:sp>
      <p:sp>
        <p:nvSpPr>
          <p:cNvPr id="11" name="Footer Placeholder 4"/>
          <p:cNvSpPr>
            <a:spLocks noGrp="1"/>
          </p:cNvSpPr>
          <p:nvPr>
            <p:ph type="ftr" sz="quarter" idx="11"/>
          </p:nvPr>
        </p:nvSpPr>
        <p:spPr/>
        <p:txBody>
          <a:bodyPr/>
          <a:lstStyle>
            <a:lvl1pPr>
              <a:defRPr/>
            </a:lvl1pPr>
          </a:lstStyle>
          <a:p>
            <a:pPr>
              <a:defRPr/>
            </a:pPr>
            <a:endParaRPr lang="en-US" altLang="en-US"/>
          </a:p>
        </p:txBody>
      </p:sp>
      <p:sp>
        <p:nvSpPr>
          <p:cNvPr id="12" name="Slide Number Placeholder 5"/>
          <p:cNvSpPr>
            <a:spLocks noGrp="1"/>
          </p:cNvSpPr>
          <p:nvPr>
            <p:ph type="sldNum" sz="quarter" idx="12"/>
          </p:nvPr>
        </p:nvSpPr>
        <p:spPr/>
        <p:txBody>
          <a:bodyPr/>
          <a:lstStyle>
            <a:lvl1pPr>
              <a:defRPr/>
            </a:lvl1pPr>
          </a:lstStyle>
          <a:p>
            <a:pPr>
              <a:defRPr/>
            </a:pPr>
            <a:fld id="{8B6688E5-6EC0-4E25-8774-3918191EFE66}" type="slidenum">
              <a:rPr lang="en-US" altLang="en-US"/>
              <a:pPr>
                <a:defRPr/>
              </a:pPr>
              <a:t>‹#›</a:t>
            </a:fld>
            <a:endParaRPr lang="en-US" altLang="en-US"/>
          </a:p>
        </p:txBody>
      </p:sp>
    </p:spTree>
    <p:extLst>
      <p:ext uri="{BB962C8B-B14F-4D97-AF65-F5344CB8AC3E}">
        <p14:creationId xmlns:p14="http://schemas.microsoft.com/office/powerpoint/2010/main" val="230144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5"/>
          </p:nvPr>
        </p:nvSpPr>
        <p:spPr/>
        <p:txBody>
          <a:bodyPr/>
          <a:lstStyle>
            <a:lvl1pPr>
              <a:defRPr/>
            </a:lvl1pPr>
          </a:lstStyle>
          <a:p>
            <a:pPr>
              <a:defRPr/>
            </a:pPr>
            <a:endParaRPr lang="en-US" altLang="en-US"/>
          </a:p>
        </p:txBody>
      </p:sp>
      <p:sp>
        <p:nvSpPr>
          <p:cNvPr id="6" name="Footer Placeholder 4"/>
          <p:cNvSpPr>
            <a:spLocks noGrp="1"/>
          </p:cNvSpPr>
          <p:nvPr>
            <p:ph type="ftr" sz="quarter" idx="16"/>
          </p:nvPr>
        </p:nvSpPr>
        <p:spPr/>
        <p:txBody>
          <a:bodyPr/>
          <a:lstStyle>
            <a:lvl1pPr>
              <a:defRPr/>
            </a:lvl1pPr>
          </a:lstStyle>
          <a:p>
            <a:pPr>
              <a:defRPr/>
            </a:pPr>
            <a:endParaRPr lang="en-US" altLang="en-US"/>
          </a:p>
        </p:txBody>
      </p:sp>
      <p:sp>
        <p:nvSpPr>
          <p:cNvPr id="7" name="Slide Number Placeholder 5"/>
          <p:cNvSpPr>
            <a:spLocks noGrp="1"/>
          </p:cNvSpPr>
          <p:nvPr>
            <p:ph type="sldNum" sz="quarter" idx="17"/>
          </p:nvPr>
        </p:nvSpPr>
        <p:spPr/>
        <p:txBody>
          <a:bodyPr/>
          <a:lstStyle>
            <a:lvl1pPr>
              <a:defRPr/>
            </a:lvl1pPr>
          </a:lstStyle>
          <a:p>
            <a:pPr>
              <a:defRPr/>
            </a:pPr>
            <a:fld id="{183ADCDC-30BE-4AC3-A603-4330F3ECEA2E}" type="slidenum">
              <a:rPr lang="en-US" altLang="en-US"/>
              <a:pPr>
                <a:defRPr/>
              </a:pPr>
              <a:t>‹#›</a:t>
            </a:fld>
            <a:endParaRPr lang="en-US" altLang="en-US"/>
          </a:p>
        </p:txBody>
      </p:sp>
    </p:spTree>
    <p:extLst>
      <p:ext uri="{BB962C8B-B14F-4D97-AF65-F5344CB8AC3E}">
        <p14:creationId xmlns:p14="http://schemas.microsoft.com/office/powerpoint/2010/main" val="178446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441D616D-E305-455A-9908-6D086801703E}" type="slidenum">
              <a:rPr lang="en-US" altLang="en-US"/>
              <a:pPr>
                <a:defRPr/>
              </a:pPr>
              <a:t>‹#›</a:t>
            </a:fld>
            <a:endParaRPr lang="en-US" altLang="en-US"/>
          </a:p>
        </p:txBody>
      </p:sp>
    </p:spTree>
    <p:extLst>
      <p:ext uri="{BB962C8B-B14F-4D97-AF65-F5344CB8AC3E}">
        <p14:creationId xmlns:p14="http://schemas.microsoft.com/office/powerpoint/2010/main" val="138188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10E546AB-0224-435E-9972-CB513EE419DF}" type="slidenum">
              <a:rPr lang="en-US" altLang="en-US"/>
              <a:pPr>
                <a:defRPr/>
              </a:pPr>
              <a:t>‹#›</a:t>
            </a:fld>
            <a:endParaRPr lang="en-US" altLang="en-US"/>
          </a:p>
        </p:txBody>
      </p:sp>
    </p:spTree>
    <p:extLst>
      <p:ext uri="{BB962C8B-B14F-4D97-AF65-F5344CB8AC3E}">
        <p14:creationId xmlns:p14="http://schemas.microsoft.com/office/powerpoint/2010/main" val="155928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15"/>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25"/>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 name="Date Placeholder 1"/>
          <p:cNvSpPr>
            <a:spLocks noGrp="1"/>
          </p:cNvSpPr>
          <p:nvPr>
            <p:ph type="dt" sz="half" idx="10"/>
          </p:nvPr>
        </p:nvSpPr>
        <p:spPr/>
        <p:txBody>
          <a:bodyPr/>
          <a:lstStyle>
            <a:lvl1pPr>
              <a:defRPr/>
            </a:lvl1pPr>
          </a:lstStyle>
          <a:p>
            <a:pPr>
              <a:defRPr/>
            </a:pPr>
            <a:endParaRPr lang="en-US" altLang="en-US"/>
          </a:p>
        </p:txBody>
      </p:sp>
      <p:sp>
        <p:nvSpPr>
          <p:cNvPr id="10" name="Footer Placeholder 2"/>
          <p:cNvSpPr>
            <a:spLocks noGrp="1"/>
          </p:cNvSpPr>
          <p:nvPr>
            <p:ph type="ftr" sz="quarter" idx="11"/>
          </p:nvPr>
        </p:nvSpPr>
        <p:spPr/>
        <p:txBody>
          <a:bodyPr/>
          <a:lstStyle>
            <a:lvl1pPr>
              <a:defRPr/>
            </a:lvl1pPr>
          </a:lstStyle>
          <a:p>
            <a:pPr>
              <a:defRPr/>
            </a:pPr>
            <a:endParaRPr lang="en-US" altLang="en-US"/>
          </a:p>
        </p:txBody>
      </p:sp>
      <p:sp>
        <p:nvSpPr>
          <p:cNvPr id="11" name="Slide Number Placeholder 3"/>
          <p:cNvSpPr>
            <a:spLocks noGrp="1"/>
          </p:cNvSpPr>
          <p:nvPr>
            <p:ph type="sldNum" sz="quarter" idx="12"/>
          </p:nvPr>
        </p:nvSpPr>
        <p:spPr/>
        <p:txBody>
          <a:bodyPr/>
          <a:lstStyle>
            <a:lvl1pPr>
              <a:defRPr/>
            </a:lvl1pPr>
          </a:lstStyle>
          <a:p>
            <a:pPr>
              <a:defRPr/>
            </a:pPr>
            <a:fld id="{D2EC8828-05EE-4F91-A2E5-BD3857310FA9}" type="slidenum">
              <a:rPr lang="en-US" altLang="en-US"/>
              <a:pPr>
                <a:defRPr/>
              </a:pPr>
              <a:t>‹#›</a:t>
            </a:fld>
            <a:endParaRPr lang="en-US" altLang="en-US"/>
          </a:p>
        </p:txBody>
      </p:sp>
    </p:spTree>
    <p:extLst>
      <p:ext uri="{BB962C8B-B14F-4D97-AF65-F5344CB8AC3E}">
        <p14:creationId xmlns:p14="http://schemas.microsoft.com/office/powerpoint/2010/main" val="292221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1" name="Freeform 25"/>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4"/>
          <p:cNvSpPr>
            <a:spLocks noGrp="1"/>
          </p:cNvSpPr>
          <p:nvPr>
            <p:ph type="dt" sz="half" idx="10"/>
          </p:nvPr>
        </p:nvSpPr>
        <p:spPr/>
        <p:txBody>
          <a:bodyPr/>
          <a:lstStyle>
            <a:lvl1pPr>
              <a:defRPr/>
            </a:lvl1pPr>
          </a:lstStyle>
          <a:p>
            <a:pPr>
              <a:defRPr/>
            </a:pPr>
            <a:endParaRPr lang="en-US" altLang="en-US"/>
          </a:p>
        </p:txBody>
      </p:sp>
      <p:sp>
        <p:nvSpPr>
          <p:cNvPr id="13" name="Footer Placeholder 5"/>
          <p:cNvSpPr>
            <a:spLocks noGrp="1"/>
          </p:cNvSpPr>
          <p:nvPr>
            <p:ph type="ftr" sz="quarter" idx="11"/>
          </p:nvPr>
        </p:nvSpPr>
        <p:spPr/>
        <p:txBody>
          <a:bodyPr/>
          <a:lstStyle>
            <a:lvl1pPr>
              <a:defRPr/>
            </a:lvl1pPr>
          </a:lstStyle>
          <a:p>
            <a:pPr>
              <a:defRPr/>
            </a:pPr>
            <a:endParaRPr lang="en-US" altLang="en-US"/>
          </a:p>
        </p:txBody>
      </p:sp>
      <p:sp>
        <p:nvSpPr>
          <p:cNvPr id="14" name="Slide Number Placeholder 6"/>
          <p:cNvSpPr>
            <a:spLocks noGrp="1"/>
          </p:cNvSpPr>
          <p:nvPr>
            <p:ph type="sldNum" sz="quarter" idx="12"/>
          </p:nvPr>
        </p:nvSpPr>
        <p:spPr/>
        <p:txBody>
          <a:bodyPr/>
          <a:lstStyle>
            <a:lvl1pPr>
              <a:defRPr/>
            </a:lvl1pPr>
          </a:lstStyle>
          <a:p>
            <a:pPr>
              <a:defRPr/>
            </a:pPr>
            <a:fld id="{D1185C76-6A41-408B-A52B-EE82F4BB3EA9}" type="slidenum">
              <a:rPr lang="en-US" altLang="en-US"/>
              <a:pPr>
                <a:defRPr/>
              </a:pPr>
              <a:t>‹#›</a:t>
            </a:fld>
            <a:endParaRPr lang="en-US" altLang="en-US"/>
          </a:p>
        </p:txBody>
      </p:sp>
    </p:spTree>
    <p:extLst>
      <p:ext uri="{BB962C8B-B14F-4D97-AF65-F5344CB8AC3E}">
        <p14:creationId xmlns:p14="http://schemas.microsoft.com/office/powerpoint/2010/main" val="1338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15"/>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1"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en-US" altLang="en-US"/>
          </a:p>
        </p:txBody>
      </p:sp>
      <p:sp>
        <p:nvSpPr>
          <p:cNvPr id="13" name="Footer Placeholder 5"/>
          <p:cNvSpPr>
            <a:spLocks noGrp="1"/>
          </p:cNvSpPr>
          <p:nvPr>
            <p:ph type="ftr" sz="quarter" idx="11"/>
          </p:nvPr>
        </p:nvSpPr>
        <p:spPr/>
        <p:txBody>
          <a:bodyPr/>
          <a:lstStyle>
            <a:lvl1pPr>
              <a:defRPr/>
            </a:lvl1pPr>
          </a:lstStyle>
          <a:p>
            <a:pPr>
              <a:defRPr/>
            </a:pPr>
            <a:endParaRPr lang="en-US" altLang="en-US"/>
          </a:p>
        </p:txBody>
      </p:sp>
      <p:sp>
        <p:nvSpPr>
          <p:cNvPr id="14" name="Slide Number Placeholder 6"/>
          <p:cNvSpPr>
            <a:spLocks noGrp="1"/>
          </p:cNvSpPr>
          <p:nvPr>
            <p:ph type="sldNum" sz="quarter" idx="12"/>
          </p:nvPr>
        </p:nvSpPr>
        <p:spPr/>
        <p:txBody>
          <a:bodyPr/>
          <a:lstStyle>
            <a:lvl1pPr>
              <a:defRPr/>
            </a:lvl1pPr>
          </a:lstStyle>
          <a:p>
            <a:pPr>
              <a:defRPr/>
            </a:pPr>
            <a:fld id="{D32E38A0-CB3A-4EC7-B4DF-66EF9C905E82}" type="slidenum">
              <a:rPr lang="en-US" altLang="en-US"/>
              <a:pPr>
                <a:defRPr/>
              </a:pPr>
              <a:t>‹#›</a:t>
            </a:fld>
            <a:endParaRPr lang="en-US" altLang="en-US"/>
          </a:p>
        </p:txBody>
      </p:sp>
    </p:spTree>
    <p:extLst>
      <p:ext uri="{BB962C8B-B14F-4D97-AF65-F5344CB8AC3E}">
        <p14:creationId xmlns:p14="http://schemas.microsoft.com/office/powerpoint/2010/main" val="227020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3"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37" name="Freeform 10"/>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a:defRPr sz="1000">
                <a:solidFill>
                  <a:schemeClr val="tx2"/>
                </a:solidFill>
              </a:defRPr>
            </a:lvl1pPr>
          </a:lstStyle>
          <a:p>
            <a:pPr>
              <a:defRPr/>
            </a:pPr>
            <a:endParaRPr lang="en-US" altLang="en-US"/>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a:defRPr sz="1000">
                <a:solidFill>
                  <a:schemeClr val="tx2"/>
                </a:solidFill>
              </a:defRPr>
            </a:lvl1pPr>
          </a:lstStyle>
          <a:p>
            <a:pPr>
              <a:defRPr/>
            </a:pPr>
            <a:endParaRPr lang="en-US" altLang="en-US"/>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lIns="91440" tIns="45720" rIns="91440" bIns="45720" rtlCol="0" anchor="ctr"/>
          <a:lstStyle>
            <a:lvl1pPr algn="ctr">
              <a:defRPr sz="1000" smtClean="0">
                <a:solidFill>
                  <a:schemeClr val="tx2"/>
                </a:solidFill>
              </a:defRPr>
            </a:lvl1pPr>
          </a:lstStyle>
          <a:p>
            <a:pPr>
              <a:defRPr/>
            </a:pPr>
            <a:fld id="{2D4A4484-E188-4661-84D5-EB0E588F250B}" type="slidenum">
              <a:rPr lang="en-US" altLang="en-US"/>
              <a:pPr>
                <a:defRPr/>
              </a:pPr>
              <a:t>‹#›</a:t>
            </a:fld>
            <a:endParaRPr lang="en-US" altLang="en-US"/>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4011" r:id="rId1"/>
    <p:sldLayoutId id="2147484006" r:id="rId2"/>
    <p:sldLayoutId id="2147484012" r:id="rId3"/>
    <p:sldLayoutId id="2147484007" r:id="rId4"/>
    <p:sldLayoutId id="2147484008" r:id="rId5"/>
    <p:sldLayoutId id="2147484009" r:id="rId6"/>
    <p:sldLayoutId id="2147484013" r:id="rId7"/>
    <p:sldLayoutId id="2147484014" r:id="rId8"/>
    <p:sldLayoutId id="2147484015" r:id="rId9"/>
    <p:sldLayoutId id="2147484010" r:id="rId10"/>
    <p:sldLayoutId id="2147484016" r:id="rId11"/>
    <p:sldLayoutId id="2147484017" r:id="rId12"/>
  </p:sldLayoutIdLst>
  <p:txStyles>
    <p:titleStyle>
      <a:lvl1pPr algn="ctr" rtl="0" fontAlgn="base">
        <a:spcBef>
          <a:spcPct val="0"/>
        </a:spcBef>
        <a:spcAft>
          <a:spcPct val="0"/>
        </a:spcAft>
        <a:defRPr sz="4400" kern="1200">
          <a:solidFill>
            <a:srgbClr val="FFFFFF"/>
          </a:solidFill>
          <a:latin typeface="+mj-lt"/>
          <a:ea typeface="+mj-ea"/>
          <a:cs typeface="+mj-cs"/>
        </a:defRPr>
      </a:lvl1pPr>
      <a:lvl2pPr algn="ctr" rtl="0" fontAlgn="base">
        <a:spcBef>
          <a:spcPct val="0"/>
        </a:spcBef>
        <a:spcAft>
          <a:spcPct val="0"/>
        </a:spcAft>
        <a:defRPr sz="4400">
          <a:solidFill>
            <a:srgbClr val="FFFFFF"/>
          </a:solidFill>
          <a:latin typeface="Candara" pitchFamily="34" charset="0"/>
        </a:defRPr>
      </a:lvl2pPr>
      <a:lvl3pPr algn="ctr" rtl="0" fontAlgn="base">
        <a:spcBef>
          <a:spcPct val="0"/>
        </a:spcBef>
        <a:spcAft>
          <a:spcPct val="0"/>
        </a:spcAft>
        <a:defRPr sz="4400">
          <a:solidFill>
            <a:srgbClr val="FFFFFF"/>
          </a:solidFill>
          <a:latin typeface="Candara" pitchFamily="34" charset="0"/>
        </a:defRPr>
      </a:lvl3pPr>
      <a:lvl4pPr algn="ctr" rtl="0" fontAlgn="base">
        <a:spcBef>
          <a:spcPct val="0"/>
        </a:spcBef>
        <a:spcAft>
          <a:spcPct val="0"/>
        </a:spcAft>
        <a:defRPr sz="4400">
          <a:solidFill>
            <a:srgbClr val="FFFFFF"/>
          </a:solidFill>
          <a:latin typeface="Candara" pitchFamily="34" charset="0"/>
        </a:defRPr>
      </a:lvl4pPr>
      <a:lvl5pPr algn="ctr" rtl="0" fontAlgn="base">
        <a:spcBef>
          <a:spcPct val="0"/>
        </a:spcBef>
        <a:spcAft>
          <a:spcPct val="0"/>
        </a:spcAft>
        <a:defRPr sz="4400">
          <a:solidFill>
            <a:srgbClr val="FFFFFF"/>
          </a:solidFill>
          <a:latin typeface="Candar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fontAlgn="base">
        <a:spcBef>
          <a:spcPct val="20000"/>
        </a:spcBef>
        <a:spcAft>
          <a:spcPct val="0"/>
        </a:spcAft>
        <a:buClr>
          <a:schemeClr val="accent1"/>
        </a:buClr>
        <a:buSzPct val="100000"/>
        <a:buFont typeface="Symbol" pitchFamily="18" charset="2"/>
        <a:buChar char=""/>
        <a:defRPr sz="2400" kern="1200">
          <a:solidFill>
            <a:schemeClr val="tx2"/>
          </a:solidFill>
          <a:latin typeface="+mn-lt"/>
          <a:ea typeface="+mn-ea"/>
          <a:cs typeface="+mn-cs"/>
        </a:defRPr>
      </a:lvl1pPr>
      <a:lvl2pPr marL="576263" indent="-273050" algn="l" rtl="0" fontAlgn="base">
        <a:spcBef>
          <a:spcPct val="20000"/>
        </a:spcBef>
        <a:spcAft>
          <a:spcPct val="0"/>
        </a:spcAft>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rtl="0" fontAlgn="base">
        <a:spcBef>
          <a:spcPct val="20000"/>
        </a:spcBef>
        <a:spcAft>
          <a:spcPct val="0"/>
        </a:spcAft>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rtl="0" fontAlgn="base">
        <a:spcBef>
          <a:spcPct val="20000"/>
        </a:spcBef>
        <a:spcAft>
          <a:spcPct val="0"/>
        </a:spcAft>
        <a:buClr>
          <a:schemeClr val="accent1"/>
        </a:buClr>
        <a:buSzPct val="100000"/>
        <a:buFont typeface="Symbol" pitchFamily="18" charset="2"/>
        <a:buChar char=""/>
        <a:defRPr kern="1200">
          <a:solidFill>
            <a:schemeClr val="tx2"/>
          </a:solidFill>
          <a:latin typeface="+mn-lt"/>
          <a:ea typeface="+mn-ea"/>
          <a:cs typeface="+mn-cs"/>
        </a:defRPr>
      </a:lvl4pPr>
      <a:lvl5pPr marL="1462088" indent="-228600" algn="l" rtl="0" fontAlgn="base">
        <a:spcBef>
          <a:spcPct val="20000"/>
        </a:spcBef>
        <a:spcAft>
          <a:spcPct val="0"/>
        </a:spcAft>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7.gif"/><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6.gif"/><Relationship Id="rId5" Type="http://schemas.openxmlformats.org/officeDocument/2006/relationships/image" Target="../media/image21.png"/><Relationship Id="rId10" Type="http://schemas.microsoft.com/office/2007/relationships/hdphoto" Target="../media/hdphoto1.wdp"/><Relationship Id="rId4" Type="http://schemas.openxmlformats.org/officeDocument/2006/relationships/image" Target="../media/image20.jpe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gif"/><Relationship Id="rId3" Type="http://schemas.openxmlformats.org/officeDocument/2006/relationships/image" Target="../media/image42.gif"/><Relationship Id="rId21" Type="http://schemas.openxmlformats.org/officeDocument/2006/relationships/image" Target="../media/image60.jpeg"/><Relationship Id="rId34" Type="http://schemas.openxmlformats.org/officeDocument/2006/relationships/image" Target="../media/image72.png"/><Relationship Id="rId7" Type="http://schemas.openxmlformats.org/officeDocument/2006/relationships/image" Target="../media/image46.png"/><Relationship Id="rId12" Type="http://schemas.openxmlformats.org/officeDocument/2006/relationships/image" Target="../media/image51.gif"/><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1.png"/><Relationship Id="rId2" Type="http://schemas.openxmlformats.org/officeDocument/2006/relationships/image" Target="../media/image41.jpeg"/><Relationship Id="rId16" Type="http://schemas.openxmlformats.org/officeDocument/2006/relationships/image" Target="../media/image55.gif"/><Relationship Id="rId20" Type="http://schemas.openxmlformats.org/officeDocument/2006/relationships/image" Target="../media/image59.jpeg"/><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0.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gif"/><Relationship Id="rId28" Type="http://schemas.openxmlformats.org/officeDocument/2006/relationships/hyperlink" Target="http://fishnet2.net/aboutFishNet.html" TargetMode="External"/><Relationship Id="rId10" Type="http://schemas.openxmlformats.org/officeDocument/2006/relationships/image" Target="../media/image49.jpeg"/><Relationship Id="rId19" Type="http://schemas.openxmlformats.org/officeDocument/2006/relationships/image" Target="../media/image58.png"/><Relationship Id="rId31"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tiff"/><Relationship Id="rId30" Type="http://schemas.openxmlformats.org/officeDocument/2006/relationships/image" Target="../media/image68.png"/><Relationship Id="rId35" Type="http://schemas.openxmlformats.org/officeDocument/2006/relationships/image" Target="../media/image73.jpeg"/><Relationship Id="rId8"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9.jpe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people.tubri.org/nelson/fotx2.mp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1524000"/>
            <a:ext cx="8153400" cy="1470025"/>
          </a:xfrm>
        </p:spPr>
        <p:txBody>
          <a:bodyPr rtlCol="0">
            <a:normAutofit fontScale="90000"/>
          </a:bodyPr>
          <a:lstStyle/>
          <a:p>
            <a:pPr fontAlgn="auto">
              <a:spcAft>
                <a:spcPts val="0"/>
              </a:spcAft>
              <a:defRPr/>
            </a:pPr>
            <a:r>
              <a:rPr lang="en-US" altLang="en-US" dirty="0" smtClean="0">
                <a:effectLst>
                  <a:outerShdw blurRad="38100" dist="38100" dir="2700000" algn="tl">
                    <a:srgbClr val="000000">
                      <a:alpha val="43137"/>
                    </a:srgbClr>
                  </a:outerShdw>
                </a:effectLst>
              </a:rPr>
              <a:t>Planning for a new guide on Louisiana’s Inland and Coastal </a:t>
            </a:r>
            <a:r>
              <a:rPr lang="en-US" altLang="en-US" dirty="0">
                <a:effectLst>
                  <a:outerShdw blurRad="38100" dist="38100" dir="2700000" algn="tl">
                    <a:srgbClr val="000000">
                      <a:alpha val="43137"/>
                    </a:srgbClr>
                  </a:outerShdw>
                </a:effectLst>
              </a:rPr>
              <a:t>F</a:t>
            </a:r>
            <a:r>
              <a:rPr lang="en-US" altLang="en-US" dirty="0" smtClean="0">
                <a:effectLst>
                  <a:outerShdw blurRad="38100" dist="38100" dir="2700000" algn="tl">
                    <a:srgbClr val="000000">
                      <a:alpha val="43137"/>
                    </a:srgbClr>
                  </a:outerShdw>
                </a:effectLst>
              </a:rPr>
              <a:t>ishes</a:t>
            </a:r>
          </a:p>
        </p:txBody>
      </p:sp>
      <p:sp>
        <p:nvSpPr>
          <p:cNvPr id="2051" name="Rectangle 3"/>
          <p:cNvSpPr>
            <a:spLocks noGrp="1" noChangeArrowheads="1"/>
          </p:cNvSpPr>
          <p:nvPr>
            <p:ph type="subTitle" idx="1"/>
          </p:nvPr>
        </p:nvSpPr>
        <p:spPr>
          <a:xfrm>
            <a:off x="1143000" y="3429000"/>
            <a:ext cx="6934200" cy="2286000"/>
          </a:xfrm>
        </p:spPr>
        <p:txBody>
          <a:bodyPr rtlCol="0">
            <a:normAutofit lnSpcReduction="10000"/>
          </a:bodyPr>
          <a:lstStyle/>
          <a:p>
            <a:pPr fontAlgn="auto">
              <a:lnSpc>
                <a:spcPct val="80000"/>
              </a:lnSpc>
              <a:spcAft>
                <a:spcPts val="0"/>
              </a:spcAft>
              <a:defRPr/>
            </a:pPr>
            <a:r>
              <a:rPr lang="en-US" altLang="en-US" sz="3200" dirty="0" smtClean="0">
                <a:effectLst>
                  <a:outerShdw blurRad="38100" dist="38100" dir="2700000" algn="tl">
                    <a:srgbClr val="000000">
                      <a:alpha val="43137"/>
                    </a:srgbClr>
                  </a:outerShdw>
                </a:effectLst>
              </a:rPr>
              <a:t>Henry L. Bart Jr., Ph.D</a:t>
            </a:r>
            <a:r>
              <a:rPr lang="en-US" altLang="en-US" sz="3200" dirty="0" smtClean="0">
                <a:effectLst>
                  <a:outerShdw blurRad="38100" dist="38100" dir="2700000" algn="tl">
                    <a:srgbClr val="000000">
                      <a:alpha val="43137"/>
                    </a:srgbClr>
                  </a:outerShdw>
                </a:effectLst>
              </a:rPr>
              <a:t>.</a:t>
            </a:r>
          </a:p>
          <a:p>
            <a:pPr fontAlgn="auto">
              <a:lnSpc>
                <a:spcPct val="80000"/>
              </a:lnSpc>
              <a:spcAft>
                <a:spcPts val="0"/>
              </a:spcAft>
              <a:defRPr/>
            </a:pPr>
            <a:r>
              <a:rPr lang="en-US" altLang="en-US" sz="2800" dirty="0" smtClean="0">
                <a:effectLst>
                  <a:outerShdw blurRad="38100" dist="38100" dir="2700000" algn="tl">
                    <a:srgbClr val="000000">
                      <a:alpha val="43137"/>
                    </a:srgbClr>
                  </a:outerShdw>
                </a:effectLst>
              </a:rPr>
              <a:t>hbartjr@tulane.edu</a:t>
            </a:r>
            <a:endParaRPr lang="en-US" altLang="en-US" sz="2800" dirty="0" smtClean="0">
              <a:effectLst>
                <a:outerShdw blurRad="38100" dist="38100" dir="2700000" algn="tl">
                  <a:srgbClr val="000000">
                    <a:alpha val="43137"/>
                  </a:srgbClr>
                </a:outerShdw>
              </a:effectLst>
            </a:endParaRPr>
          </a:p>
          <a:p>
            <a:pPr fontAlgn="auto">
              <a:lnSpc>
                <a:spcPct val="80000"/>
              </a:lnSpc>
              <a:spcAft>
                <a:spcPts val="0"/>
              </a:spcAft>
              <a:defRPr/>
            </a:pPr>
            <a:endParaRPr lang="en-US" altLang="en-US" sz="2400" dirty="0" smtClean="0">
              <a:effectLst>
                <a:outerShdw blurRad="38100" dist="38100" dir="2700000" algn="tl">
                  <a:srgbClr val="000000">
                    <a:alpha val="43137"/>
                  </a:srgbClr>
                </a:outerShdw>
              </a:effectLst>
            </a:endParaRPr>
          </a:p>
          <a:p>
            <a:pPr fontAlgn="auto">
              <a:lnSpc>
                <a:spcPct val="80000"/>
              </a:lnSpc>
              <a:spcAft>
                <a:spcPts val="0"/>
              </a:spcAft>
              <a:defRPr/>
            </a:pPr>
            <a:r>
              <a:rPr lang="en-US" altLang="en-US" sz="2400" dirty="0" smtClean="0">
                <a:effectLst>
                  <a:outerShdw blurRad="38100" dist="38100" dir="2700000" algn="tl">
                    <a:srgbClr val="000000">
                      <a:alpha val="43137"/>
                    </a:srgbClr>
                  </a:outerShdw>
                </a:effectLst>
              </a:rPr>
              <a:t>Director and Curator of Fishes </a:t>
            </a:r>
          </a:p>
          <a:p>
            <a:pPr fontAlgn="auto">
              <a:lnSpc>
                <a:spcPct val="80000"/>
              </a:lnSpc>
              <a:spcAft>
                <a:spcPts val="0"/>
              </a:spcAft>
              <a:defRPr/>
            </a:pPr>
            <a:r>
              <a:rPr lang="en-US" altLang="en-US" sz="2400" dirty="0" smtClean="0">
                <a:effectLst>
                  <a:outerShdw blurRad="38100" dist="38100" dir="2700000" algn="tl">
                    <a:srgbClr val="000000">
                      <a:alpha val="43137"/>
                    </a:srgbClr>
                  </a:outerShdw>
                </a:effectLst>
              </a:rPr>
              <a:t>Tulane University Biodiversity Research Institute</a:t>
            </a:r>
          </a:p>
          <a:p>
            <a:pPr fontAlgn="auto">
              <a:lnSpc>
                <a:spcPct val="80000"/>
              </a:lnSpc>
              <a:spcAft>
                <a:spcPts val="0"/>
              </a:spcAft>
              <a:defRPr/>
            </a:pPr>
            <a:r>
              <a:rPr lang="en-US" altLang="en-US" sz="2400" dirty="0" smtClean="0">
                <a:effectLst>
                  <a:outerShdw blurRad="38100" dist="38100" dir="2700000" algn="tl">
                    <a:srgbClr val="000000">
                      <a:alpha val="43137"/>
                    </a:srgbClr>
                  </a:outerShdw>
                </a:effectLst>
              </a:rPr>
              <a:t> Belle Chasse, LA 70037</a:t>
            </a:r>
          </a:p>
          <a:p>
            <a:pPr fontAlgn="auto">
              <a:lnSpc>
                <a:spcPct val="80000"/>
              </a:lnSpc>
              <a:spcAft>
                <a:spcPts val="0"/>
              </a:spcAft>
              <a:defRPr/>
            </a:pPr>
            <a:endParaRPr lang="en-US" altLang="en-US" sz="1800" dirty="0" smtClean="0"/>
          </a:p>
          <a:p>
            <a:pPr fontAlgn="auto">
              <a:lnSpc>
                <a:spcPct val="80000"/>
              </a:lnSpc>
              <a:spcAft>
                <a:spcPts val="0"/>
              </a:spcAft>
              <a:defRPr/>
            </a:pPr>
            <a:endParaRPr lang="en-US" altLang="en-US" sz="1800" dirty="0" smtClean="0"/>
          </a:p>
        </p:txBody>
      </p:sp>
      <p:pic>
        <p:nvPicPr>
          <p:cNvPr id="4" name="Picture 2" descr="TUBRI"/>
          <p:cNvPicPr>
            <a:picLocks noChangeAspect="1" noChangeArrowheads="1"/>
          </p:cNvPicPr>
          <p:nvPr/>
        </p:nvPicPr>
        <p:blipFill>
          <a:blip r:embed="rId2" cstate="print"/>
          <a:srcRect/>
          <a:stretch>
            <a:fillRect/>
          </a:stretch>
        </p:blipFill>
        <p:spPr bwMode="auto">
          <a:xfrm>
            <a:off x="3810000" y="5562600"/>
            <a:ext cx="1515618" cy="1295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sz="quarter"/>
          </p:nvPr>
        </p:nvSpPr>
        <p:spPr>
          <a:xfrm>
            <a:off x="457200" y="0"/>
            <a:ext cx="8229600" cy="1143000"/>
          </a:xfrm>
        </p:spPr>
        <p:txBody>
          <a:bodyPr/>
          <a:lstStyle/>
          <a:p>
            <a:r>
              <a:rPr lang="en-US" altLang="en-US" dirty="0" smtClean="0">
                <a:effectLst>
                  <a:outerShdw blurRad="38100" dist="38100" dir="2700000" algn="tl">
                    <a:srgbClr val="000000">
                      <a:alpha val="43137"/>
                    </a:srgbClr>
                  </a:outerShdw>
                </a:effectLst>
              </a:rPr>
              <a:t>Marine invaders</a:t>
            </a:r>
          </a:p>
        </p:txBody>
      </p:sp>
      <p:pic>
        <p:nvPicPr>
          <p:cNvPr id="17411" name="Picture 8" descr="fat sleeper copy"/>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043273" y="5493334"/>
            <a:ext cx="2830852" cy="1136066"/>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10" descr="flounde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191171" y="2775997"/>
            <a:ext cx="2648029" cy="126260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Picture 12" descr="jack crevalle"/>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28600" y="5254625"/>
            <a:ext cx="2971800" cy="12985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5" name="Picture 5" descr="ANCHOV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620" y="4118298"/>
            <a:ext cx="2725580" cy="127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7" name="Picture 7" descr="MULL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4" y="3961714"/>
            <a:ext cx="2938145" cy="114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9" name="Picture 17" descr="stingra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4760913"/>
            <a:ext cx="21336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8"/>
          <p:cNvSpPr txBox="1">
            <a:spLocks noChangeArrowheads="1"/>
          </p:cNvSpPr>
          <p:nvPr/>
        </p:nvSpPr>
        <p:spPr bwMode="auto">
          <a:xfrm>
            <a:off x="3336925" y="2362200"/>
            <a:ext cx="269657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000" dirty="0">
                <a:solidFill>
                  <a:schemeClr val="tx2"/>
                </a:solidFill>
                <a:latin typeface="+mj-lt"/>
              </a:rPr>
              <a:t>Stingray, anchovy, </a:t>
            </a:r>
          </a:p>
          <a:p>
            <a:pPr>
              <a:defRPr/>
            </a:pPr>
            <a:r>
              <a:rPr lang="en-US" altLang="en-US" sz="2000" dirty="0">
                <a:solidFill>
                  <a:schemeClr val="tx2"/>
                </a:solidFill>
                <a:latin typeface="+mj-lt"/>
              </a:rPr>
              <a:t>ladyfish, </a:t>
            </a:r>
            <a:r>
              <a:rPr lang="en-US" altLang="en-US" sz="2000" dirty="0" smtClean="0">
                <a:solidFill>
                  <a:schemeClr val="tx2"/>
                </a:solidFill>
                <a:latin typeface="+mj-lt"/>
              </a:rPr>
              <a:t>mullets</a:t>
            </a:r>
            <a:r>
              <a:rPr lang="en-US" altLang="en-US" sz="2000" dirty="0">
                <a:solidFill>
                  <a:schemeClr val="tx2"/>
                </a:solidFill>
                <a:latin typeface="+mj-lt"/>
              </a:rPr>
              <a:t>, </a:t>
            </a:r>
            <a:endParaRPr lang="en-US" altLang="en-US" sz="2000" dirty="0" smtClean="0">
              <a:solidFill>
                <a:schemeClr val="tx2"/>
              </a:solidFill>
              <a:latin typeface="+mj-lt"/>
            </a:endParaRPr>
          </a:p>
          <a:p>
            <a:pPr>
              <a:defRPr/>
            </a:pPr>
            <a:r>
              <a:rPr lang="en-US" altLang="en-US" sz="2000" dirty="0" smtClean="0">
                <a:solidFill>
                  <a:schemeClr val="tx2"/>
                </a:solidFill>
                <a:latin typeface="+mj-lt"/>
              </a:rPr>
              <a:t>sleepers</a:t>
            </a:r>
            <a:r>
              <a:rPr lang="en-US" altLang="en-US" sz="2000" dirty="0">
                <a:solidFill>
                  <a:schemeClr val="tx2"/>
                </a:solidFill>
                <a:latin typeface="+mj-lt"/>
              </a:rPr>
              <a:t>, </a:t>
            </a:r>
            <a:r>
              <a:rPr lang="en-US" altLang="en-US" sz="2000" dirty="0" smtClean="0">
                <a:solidFill>
                  <a:schemeClr val="tx2"/>
                </a:solidFill>
                <a:latin typeface="+mj-lt"/>
              </a:rPr>
              <a:t>gobies</a:t>
            </a:r>
            <a:r>
              <a:rPr lang="en-US" altLang="en-US" sz="2000" dirty="0">
                <a:solidFill>
                  <a:schemeClr val="tx2"/>
                </a:solidFill>
                <a:latin typeface="+mj-lt"/>
              </a:rPr>
              <a:t>, </a:t>
            </a:r>
            <a:r>
              <a:rPr lang="en-US" altLang="en-US" sz="2000" dirty="0" smtClean="0">
                <a:solidFill>
                  <a:schemeClr val="tx2"/>
                </a:solidFill>
                <a:latin typeface="+mj-lt"/>
              </a:rPr>
              <a:t>jacks, </a:t>
            </a:r>
          </a:p>
          <a:p>
            <a:pPr>
              <a:defRPr/>
            </a:pPr>
            <a:r>
              <a:rPr lang="en-US" altLang="en-US" sz="2000" dirty="0" smtClean="0">
                <a:solidFill>
                  <a:schemeClr val="tx2"/>
                </a:solidFill>
                <a:latin typeface="+mj-lt"/>
              </a:rPr>
              <a:t>drum</a:t>
            </a:r>
            <a:r>
              <a:rPr lang="en-US" altLang="en-US" sz="2000" dirty="0">
                <a:solidFill>
                  <a:schemeClr val="tx2"/>
                </a:solidFill>
                <a:latin typeface="+mj-lt"/>
              </a:rPr>
              <a:t>, </a:t>
            </a:r>
            <a:r>
              <a:rPr lang="en-US" altLang="en-US" sz="2000" dirty="0" smtClean="0">
                <a:solidFill>
                  <a:schemeClr val="tx2"/>
                </a:solidFill>
                <a:latin typeface="+mj-lt"/>
              </a:rPr>
              <a:t>flounders</a:t>
            </a:r>
            <a:r>
              <a:rPr lang="en-US" altLang="en-US" sz="2000" dirty="0">
                <a:solidFill>
                  <a:schemeClr val="tx2"/>
                </a:solidFill>
                <a:latin typeface="+mj-lt"/>
              </a:rPr>
              <a:t>, </a:t>
            </a:r>
            <a:endParaRPr lang="en-US" altLang="en-US" sz="2000" dirty="0" smtClean="0">
              <a:solidFill>
                <a:schemeClr val="tx2"/>
              </a:solidFill>
              <a:latin typeface="+mj-lt"/>
            </a:endParaRPr>
          </a:p>
          <a:p>
            <a:pPr>
              <a:defRPr/>
            </a:pPr>
            <a:r>
              <a:rPr lang="en-US" altLang="en-US" sz="2000" dirty="0" smtClean="0">
                <a:solidFill>
                  <a:schemeClr val="tx2"/>
                </a:solidFill>
                <a:latin typeface="+mj-lt"/>
              </a:rPr>
              <a:t>mackerel</a:t>
            </a:r>
            <a:r>
              <a:rPr lang="en-US" altLang="en-US" sz="2000" dirty="0">
                <a:solidFill>
                  <a:schemeClr val="tx2"/>
                </a:solidFill>
                <a:latin typeface="+mj-lt"/>
              </a:rPr>
              <a:t>, </a:t>
            </a:r>
            <a:r>
              <a:rPr lang="en-US" altLang="en-US" sz="2000" dirty="0" smtClean="0">
                <a:solidFill>
                  <a:schemeClr val="tx2"/>
                </a:solidFill>
                <a:latin typeface="+mj-lt"/>
              </a:rPr>
              <a:t>pipefishes, </a:t>
            </a:r>
          </a:p>
          <a:p>
            <a:pPr>
              <a:defRPr/>
            </a:pPr>
            <a:r>
              <a:rPr lang="en-US" altLang="en-US" sz="2000" dirty="0" smtClean="0">
                <a:solidFill>
                  <a:schemeClr val="tx2"/>
                </a:solidFill>
                <a:latin typeface="+mj-lt"/>
              </a:rPr>
              <a:t>needlefish</a:t>
            </a:r>
            <a:r>
              <a:rPr lang="en-US" altLang="en-US" sz="2000" dirty="0">
                <a:solidFill>
                  <a:schemeClr val="tx2"/>
                </a:solidFill>
                <a:latin typeface="+mj-lt"/>
              </a:rPr>
              <a:t>, </a:t>
            </a:r>
            <a:r>
              <a:rPr lang="en-US" altLang="en-US" sz="2000" dirty="0" smtClean="0">
                <a:solidFill>
                  <a:schemeClr val="tx2"/>
                </a:solidFill>
                <a:latin typeface="+mj-lt"/>
              </a:rPr>
              <a:t>eels, </a:t>
            </a:r>
          </a:p>
          <a:p>
            <a:pPr>
              <a:defRPr/>
            </a:pPr>
            <a:r>
              <a:rPr lang="en-US" altLang="en-US" sz="2000" dirty="0" smtClean="0">
                <a:solidFill>
                  <a:schemeClr val="tx2"/>
                </a:solidFill>
                <a:latin typeface="+mj-lt"/>
              </a:rPr>
              <a:t>snapper</a:t>
            </a:r>
            <a:r>
              <a:rPr lang="en-US" altLang="en-US" sz="2000" dirty="0">
                <a:solidFill>
                  <a:schemeClr val="tx2"/>
                </a:solidFill>
                <a:latin typeface="+mj-lt"/>
              </a:rPr>
              <a:t>, </a:t>
            </a:r>
            <a:r>
              <a:rPr lang="en-US" altLang="en-US" sz="2000" dirty="0" err="1">
                <a:solidFill>
                  <a:schemeClr val="tx2"/>
                </a:solidFill>
                <a:latin typeface="+mj-lt"/>
              </a:rPr>
              <a:t>mojarra</a:t>
            </a:r>
            <a:r>
              <a:rPr lang="en-US" altLang="en-US" sz="2000" dirty="0">
                <a:solidFill>
                  <a:schemeClr val="tx2"/>
                </a:solidFill>
                <a:latin typeface="+mj-lt"/>
              </a:rPr>
              <a:t> </a:t>
            </a:r>
          </a:p>
        </p:txBody>
      </p:sp>
      <p:pic>
        <p:nvPicPr>
          <p:cNvPr id="17421" name="Picture 19" descr="ladyfis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 y="2998787"/>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15" descr="Spotted Sea Trou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7" descr="Spotted Sea Trou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26" name="Picture 18"/>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745480" y="1161624"/>
            <a:ext cx="3215956" cy="112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8" name="Picture 20" descr="gray snapp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2175" y="914400"/>
            <a:ext cx="2359025" cy="1087695"/>
          </a:xfrm>
          <a:prstGeom prst="rect">
            <a:avLst/>
          </a:prstGeom>
          <a:noFill/>
          <a:extLst>
            <a:ext uri="{909E8E84-426E-40DD-AFC4-6F175D3DCCD1}">
              <a14:hiddenFill xmlns:a14="http://schemas.microsoft.com/office/drawing/2010/main">
                <a:solidFill>
                  <a:srgbClr val="FFFFFF"/>
                </a:solidFill>
              </a14:hiddenFill>
            </a:ext>
          </a:extLst>
        </p:spPr>
      </p:pic>
      <p:pic>
        <p:nvPicPr>
          <p:cNvPr id="17430" name="Picture 22" descr="http://www.coppershoals.com/images/fish_h.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574" y="609600"/>
            <a:ext cx="3332283" cy="1194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1604963" y="2381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graphicFrame>
        <p:nvGraphicFramePr>
          <p:cNvPr id="18435" name="Object 3"/>
          <p:cNvGraphicFramePr>
            <a:graphicFrameLocks noChangeAspect="1"/>
          </p:cNvGraphicFramePr>
          <p:nvPr>
            <p:extLst>
              <p:ext uri="{D42A27DB-BD31-4B8C-83A1-F6EECF244321}">
                <p14:modId xmlns:p14="http://schemas.microsoft.com/office/powerpoint/2010/main" val="4022569222"/>
              </p:ext>
            </p:extLst>
          </p:nvPr>
        </p:nvGraphicFramePr>
        <p:xfrm>
          <a:off x="3581400" y="3524250"/>
          <a:ext cx="5024438" cy="3181350"/>
        </p:xfrm>
        <a:graphic>
          <a:graphicData uri="http://schemas.openxmlformats.org/presentationml/2006/ole">
            <mc:AlternateContent xmlns:mc="http://schemas.openxmlformats.org/markup-compatibility/2006">
              <mc:Choice xmlns:v="urn:schemas-microsoft-com:vml" Requires="v">
                <p:oleObj spid="_x0000_s18451" name="Chart" r:id="rId3" imgW="9134664" imgH="5781822" progId="Excel.Chart.8">
                  <p:embed/>
                </p:oleObj>
              </mc:Choice>
              <mc:Fallback>
                <p:oleObj name="Chart" r:id="rId3" imgW="9134664" imgH="5781822" progId="Excel.Char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524250"/>
                        <a:ext cx="5024438"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436" name="Picture 4" descr="p_auro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900" y="1828800"/>
            <a:ext cx="3848100" cy="135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pearlriveryears"/>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a:off x="587375" y="1219200"/>
            <a:ext cx="2841625" cy="5257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Rectangle 5"/>
          <p:cNvSpPr>
            <a:spLocks noGrp="1" noChangeArrowheads="1"/>
          </p:cNvSpPr>
          <p:nvPr>
            <p:ph type="title"/>
          </p:nvPr>
        </p:nvSpPr>
        <p:spPr>
          <a:xfrm>
            <a:off x="685800" y="152400"/>
            <a:ext cx="7772400" cy="1143000"/>
          </a:xfrm>
        </p:spPr>
        <p:txBody>
          <a:bodyPr rtlCol="0">
            <a:normAutofit/>
          </a:bodyPr>
          <a:lstStyle/>
          <a:p>
            <a:pPr fontAlgn="auto">
              <a:spcAft>
                <a:spcPts val="0"/>
              </a:spcAft>
              <a:defRPr/>
            </a:pPr>
            <a:r>
              <a:rPr lang="en-US" altLang="en-US" dirty="0" smtClean="0">
                <a:solidFill>
                  <a:schemeClr val="bg1"/>
                </a:solidFill>
                <a:effectLst>
                  <a:outerShdw blurRad="38100" dist="38100" dir="2700000" algn="tl">
                    <a:srgbClr val="000000"/>
                  </a:outerShdw>
                </a:effectLst>
              </a:rPr>
              <a:t>Some species have been lost…</a:t>
            </a:r>
          </a:p>
        </p:txBody>
      </p:sp>
      <p:sp>
        <p:nvSpPr>
          <p:cNvPr id="16390" name="Text Box 6"/>
          <p:cNvSpPr txBox="1">
            <a:spLocks noChangeArrowheads="1"/>
          </p:cNvSpPr>
          <p:nvPr/>
        </p:nvSpPr>
        <p:spPr bwMode="auto">
          <a:xfrm>
            <a:off x="4327525" y="3200400"/>
            <a:ext cx="363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dirty="0">
                <a:solidFill>
                  <a:schemeClr val="tx2"/>
                </a:solidFill>
                <a:latin typeface="Times New Roman" pitchFamily="18" charset="0"/>
              </a:rPr>
              <a:t>Pearl darter, </a:t>
            </a:r>
            <a:r>
              <a:rPr lang="en-US" altLang="en-US" sz="2400" i="1" dirty="0" err="1">
                <a:solidFill>
                  <a:schemeClr val="tx2"/>
                </a:solidFill>
                <a:latin typeface="Times New Roman" pitchFamily="18" charset="0"/>
              </a:rPr>
              <a:t>Percina</a:t>
            </a:r>
            <a:r>
              <a:rPr lang="en-US" altLang="en-US" sz="2400" i="1" dirty="0">
                <a:solidFill>
                  <a:schemeClr val="tx2"/>
                </a:solidFill>
                <a:latin typeface="Times New Roman" pitchFamily="18" charset="0"/>
              </a:rPr>
              <a:t> aurora</a:t>
            </a:r>
          </a:p>
        </p:txBody>
      </p:sp>
      <p:sp>
        <p:nvSpPr>
          <p:cNvPr id="2" name="TextBox 1"/>
          <p:cNvSpPr txBox="1"/>
          <p:nvPr/>
        </p:nvSpPr>
        <p:spPr>
          <a:xfrm>
            <a:off x="6096000" y="4078069"/>
            <a:ext cx="2287806" cy="646331"/>
          </a:xfrm>
          <a:prstGeom prst="rect">
            <a:avLst/>
          </a:prstGeom>
          <a:solidFill>
            <a:schemeClr val="bg1"/>
          </a:solidFill>
          <a:ln>
            <a:solidFill>
              <a:schemeClr val="accent1"/>
            </a:solidFill>
          </a:ln>
        </p:spPr>
        <p:txBody>
          <a:bodyPr wrap="none" rtlCol="0">
            <a:spAutoFit/>
          </a:bodyPr>
          <a:lstStyle/>
          <a:p>
            <a:r>
              <a:rPr lang="en-US" dirty="0" smtClean="0">
                <a:solidFill>
                  <a:schemeClr val="tx2"/>
                </a:solidFill>
              </a:rPr>
              <a:t>Last collected in the </a:t>
            </a:r>
          </a:p>
          <a:p>
            <a:r>
              <a:rPr lang="en-US" dirty="0" smtClean="0">
                <a:solidFill>
                  <a:schemeClr val="tx2"/>
                </a:solidFill>
              </a:rPr>
              <a:t>Pearl River in 1973</a:t>
            </a:r>
            <a:endParaRPr lang="en-US" dirty="0">
              <a:solidFill>
                <a:schemeClr val="tx2"/>
              </a:solidFill>
            </a:endParaRPr>
          </a:p>
        </p:txBody>
      </p:sp>
      <p:cxnSp>
        <p:nvCxnSpPr>
          <p:cNvPr id="4" name="Straight Arrow Connector 3"/>
          <p:cNvCxnSpPr/>
          <p:nvPr/>
        </p:nvCxnSpPr>
        <p:spPr>
          <a:xfrm flipH="1">
            <a:off x="5360988" y="4724400"/>
            <a:ext cx="735012"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381000"/>
            <a:ext cx="8229600" cy="1143000"/>
          </a:xfrm>
        </p:spPr>
        <p:txBody>
          <a:bodyPr rtlCol="0">
            <a:normAutofit fontScale="90000"/>
          </a:bodyPr>
          <a:lstStyle/>
          <a:p>
            <a:pPr fontAlgn="auto">
              <a:spcAft>
                <a:spcPts val="0"/>
              </a:spcAft>
              <a:defRPr/>
            </a:pPr>
            <a:r>
              <a:rPr lang="en-US" altLang="en-US" dirty="0" smtClean="0">
                <a:solidFill>
                  <a:schemeClr val="bg1"/>
                </a:solidFill>
                <a:effectLst>
                  <a:outerShdw blurRad="38100" dist="38100" dir="2700000" algn="tl">
                    <a:srgbClr val="000000"/>
                  </a:outerShdw>
                </a:effectLst>
              </a:rPr>
              <a:t>Some species have been </a:t>
            </a:r>
            <a:r>
              <a:rPr lang="en-US" altLang="en-US" dirty="0" smtClean="0">
                <a:solidFill>
                  <a:schemeClr val="bg1"/>
                </a:solidFill>
                <a:effectLst>
                  <a:outerShdw blurRad="38100" dist="38100" dir="2700000" algn="tl">
                    <a:srgbClr val="000000"/>
                  </a:outerShdw>
                </a:effectLst>
              </a:rPr>
              <a:t>added</a:t>
            </a:r>
            <a:br>
              <a:rPr lang="en-US" altLang="en-US" dirty="0" smtClean="0">
                <a:solidFill>
                  <a:schemeClr val="bg1"/>
                </a:solidFill>
                <a:effectLst>
                  <a:outerShdw blurRad="38100" dist="38100" dir="2700000" algn="tl">
                    <a:srgbClr val="000000"/>
                  </a:outerShdw>
                </a:effectLst>
              </a:rPr>
            </a:br>
            <a:r>
              <a:rPr lang="en-US" altLang="en-US" dirty="0" smtClean="0">
                <a:solidFill>
                  <a:schemeClr val="bg1"/>
                </a:solidFill>
                <a:effectLst>
                  <a:outerShdw blurRad="38100" dist="38100" dir="2700000" algn="tl">
                    <a:srgbClr val="000000"/>
                  </a:outerShdw>
                </a:effectLst>
              </a:rPr>
              <a:t>(Invasive Asian “major carp” species)</a:t>
            </a:r>
            <a:endParaRPr lang="en-US" altLang="en-US" dirty="0" smtClean="0">
              <a:solidFill>
                <a:schemeClr val="bg1"/>
              </a:solidFill>
              <a:effectLst>
                <a:outerShdw blurRad="38100" dist="38100" dir="2700000" algn="tl">
                  <a:srgbClr val="000000"/>
                </a:outerShdw>
              </a:effectLst>
            </a:endParaRPr>
          </a:p>
        </p:txBody>
      </p:sp>
      <p:pic>
        <p:nvPicPr>
          <p:cNvPr id="19459" name="Picture 3" descr="hy_molititrix"/>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520700" y="2057400"/>
            <a:ext cx="3822700" cy="212248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0" name="Picture 9" descr="k7535-1i"/>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5105400" y="1843088"/>
            <a:ext cx="3200400" cy="2362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1" name="Picture 4" descr="Ctide_u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684712"/>
            <a:ext cx="37338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my_pis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800600"/>
            <a:ext cx="40386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p:cNvSpPr txBox="1">
            <a:spLocks noChangeArrowheads="1"/>
          </p:cNvSpPr>
          <p:nvPr/>
        </p:nvSpPr>
        <p:spPr bwMode="auto">
          <a:xfrm>
            <a:off x="457200" y="6415087"/>
            <a:ext cx="411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defRPr/>
            </a:pPr>
            <a:r>
              <a:rPr lang="en-US" altLang="en-US" dirty="0">
                <a:solidFill>
                  <a:schemeClr val="tx2"/>
                </a:solidFill>
              </a:rPr>
              <a:t>Grass carp </a:t>
            </a:r>
            <a:r>
              <a:rPr lang="en-US" altLang="en-US" sz="1600" i="1" dirty="0" err="1">
                <a:solidFill>
                  <a:schemeClr val="tx2"/>
                </a:solidFill>
              </a:rPr>
              <a:t>Ctenopharyngodon</a:t>
            </a:r>
            <a:r>
              <a:rPr lang="en-US" altLang="en-US" sz="1600" i="1" dirty="0">
                <a:solidFill>
                  <a:schemeClr val="tx2"/>
                </a:solidFill>
              </a:rPr>
              <a:t> </a:t>
            </a:r>
            <a:r>
              <a:rPr lang="en-US" altLang="en-US" sz="1600" i="1" dirty="0" err="1">
                <a:solidFill>
                  <a:schemeClr val="tx2"/>
                </a:solidFill>
              </a:rPr>
              <a:t>idella</a:t>
            </a:r>
            <a:r>
              <a:rPr lang="en-US" altLang="en-US" sz="1600" i="1" dirty="0">
                <a:solidFill>
                  <a:schemeClr val="tx2"/>
                </a:solidFill>
                <a:latin typeface="Times New Roman" pitchFamily="18" charset="0"/>
              </a:rPr>
              <a:t> </a:t>
            </a:r>
          </a:p>
        </p:txBody>
      </p:sp>
      <p:sp>
        <p:nvSpPr>
          <p:cNvPr id="8199" name="Text Box 7"/>
          <p:cNvSpPr txBox="1">
            <a:spLocks noChangeArrowheads="1"/>
          </p:cNvSpPr>
          <p:nvPr/>
        </p:nvSpPr>
        <p:spPr bwMode="auto">
          <a:xfrm>
            <a:off x="4648200" y="6415087"/>
            <a:ext cx="411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defRPr/>
            </a:pPr>
            <a:r>
              <a:rPr lang="en-US" altLang="en-US" dirty="0">
                <a:solidFill>
                  <a:schemeClr val="tx2"/>
                </a:solidFill>
              </a:rPr>
              <a:t>Black carp</a:t>
            </a:r>
            <a:r>
              <a:rPr lang="en-US" altLang="en-US" sz="1600" dirty="0">
                <a:solidFill>
                  <a:schemeClr val="tx2"/>
                </a:solidFill>
              </a:rPr>
              <a:t> </a:t>
            </a:r>
            <a:r>
              <a:rPr lang="en-US" altLang="en-US" sz="1600" i="1" dirty="0" err="1">
                <a:solidFill>
                  <a:schemeClr val="tx2"/>
                </a:solidFill>
              </a:rPr>
              <a:t>Mylopharyngodon</a:t>
            </a:r>
            <a:r>
              <a:rPr lang="en-US" altLang="en-US" sz="1600" i="1" dirty="0">
                <a:solidFill>
                  <a:schemeClr val="tx2"/>
                </a:solidFill>
              </a:rPr>
              <a:t> </a:t>
            </a:r>
            <a:r>
              <a:rPr lang="en-US" altLang="en-US" sz="1600" i="1" dirty="0" err="1">
                <a:solidFill>
                  <a:schemeClr val="tx2"/>
                </a:solidFill>
              </a:rPr>
              <a:t>piceus</a:t>
            </a:r>
            <a:endParaRPr lang="en-US" altLang="en-US" sz="1600" dirty="0">
              <a:solidFill>
                <a:schemeClr val="tx2"/>
              </a:solidFill>
            </a:endParaRPr>
          </a:p>
        </p:txBody>
      </p:sp>
      <p:sp>
        <p:nvSpPr>
          <p:cNvPr id="8200" name="Text Box 8"/>
          <p:cNvSpPr txBox="1">
            <a:spLocks noChangeArrowheads="1"/>
          </p:cNvSpPr>
          <p:nvPr/>
        </p:nvSpPr>
        <p:spPr bwMode="auto">
          <a:xfrm>
            <a:off x="495300" y="4129088"/>
            <a:ext cx="3848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dirty="0">
                <a:solidFill>
                  <a:schemeClr val="tx2"/>
                </a:solidFill>
              </a:rPr>
              <a:t>Silver carp</a:t>
            </a:r>
            <a:r>
              <a:rPr lang="en-US" altLang="en-US" sz="1600" dirty="0">
                <a:solidFill>
                  <a:schemeClr val="tx2"/>
                </a:solidFill>
              </a:rPr>
              <a:t> </a:t>
            </a:r>
            <a:r>
              <a:rPr lang="en-US" altLang="en-US" sz="1600" i="1" dirty="0" err="1">
                <a:solidFill>
                  <a:schemeClr val="tx2"/>
                </a:solidFill>
              </a:rPr>
              <a:t>Hypophthalmichthys</a:t>
            </a:r>
            <a:r>
              <a:rPr lang="en-US" altLang="en-US" sz="1600" i="1" dirty="0">
                <a:solidFill>
                  <a:schemeClr val="tx2"/>
                </a:solidFill>
              </a:rPr>
              <a:t> </a:t>
            </a:r>
            <a:r>
              <a:rPr lang="en-US" altLang="en-US" sz="1600" i="1" dirty="0" err="1">
                <a:solidFill>
                  <a:schemeClr val="tx2"/>
                </a:solidFill>
              </a:rPr>
              <a:t>molitrix</a:t>
            </a:r>
            <a:endParaRPr lang="en-US" altLang="en-US" sz="1600" i="1" dirty="0">
              <a:solidFill>
                <a:schemeClr val="tx2"/>
              </a:solidFill>
            </a:endParaRPr>
          </a:p>
        </p:txBody>
      </p:sp>
      <p:sp>
        <p:nvSpPr>
          <p:cNvPr id="8202" name="Text Box 10"/>
          <p:cNvSpPr txBox="1">
            <a:spLocks noChangeArrowheads="1"/>
          </p:cNvSpPr>
          <p:nvPr/>
        </p:nvSpPr>
        <p:spPr bwMode="auto">
          <a:xfrm>
            <a:off x="4724400" y="4205288"/>
            <a:ext cx="4178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dirty="0">
                <a:solidFill>
                  <a:schemeClr val="tx2"/>
                </a:solidFill>
              </a:rPr>
              <a:t>Bighead carp </a:t>
            </a:r>
            <a:r>
              <a:rPr lang="en-US" altLang="en-US" sz="1600" i="1" dirty="0" err="1">
                <a:solidFill>
                  <a:schemeClr val="tx2"/>
                </a:solidFill>
              </a:rPr>
              <a:t>Hypophthalmichthys</a:t>
            </a:r>
            <a:r>
              <a:rPr lang="en-US" altLang="en-US" sz="1600" i="1" dirty="0">
                <a:solidFill>
                  <a:schemeClr val="tx2"/>
                </a:solidFill>
              </a:rPr>
              <a:t> </a:t>
            </a:r>
            <a:r>
              <a:rPr lang="en-US" altLang="en-US" sz="1600" i="1" dirty="0" err="1">
                <a:solidFill>
                  <a:schemeClr val="tx2"/>
                </a:solidFill>
              </a:rPr>
              <a:t>molitrix</a:t>
            </a:r>
            <a:r>
              <a:rPr lang="en-US" altLang="en-US" dirty="0">
                <a:solidFill>
                  <a:schemeClr val="tx2"/>
                </a:solidFill>
                <a:latin typeface="Times New Roman" pitchFamily="18" charset="0"/>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2" descr="\\Server\SYS\PROJ\PHOTOS\Museum\tanks.tif"/>
          <p:cNvPicPr>
            <a:picLocks noChangeAspect="1" noChangeArrowheads="1"/>
          </p:cNvPicPr>
          <p:nvPr/>
        </p:nvPicPr>
        <p:blipFill>
          <a:blip r:embed="rId2" cstate="print"/>
          <a:srcRect/>
          <a:stretch>
            <a:fillRect/>
          </a:stretch>
        </p:blipFill>
        <p:spPr>
          <a:xfrm>
            <a:off x="4572000" y="4038600"/>
            <a:ext cx="3962400" cy="2641600"/>
          </a:xfrm>
          <a:prstGeom prst="rect">
            <a:avLst/>
          </a:prstGeom>
        </p:spPr>
      </p:pic>
      <p:pic>
        <p:nvPicPr>
          <p:cNvPr id="13" name="Picture 7" descr="\\Server\SYS\PROJ\PHOTOS\Museum\titan.tif"/>
          <p:cNvPicPr>
            <a:picLocks noChangeAspect="1" noChangeArrowheads="1"/>
          </p:cNvPicPr>
          <p:nvPr/>
        </p:nvPicPr>
        <p:blipFill>
          <a:blip r:embed="rId3" cstate="print"/>
          <a:srcRect/>
          <a:stretch>
            <a:fillRect/>
          </a:stretch>
        </p:blipFill>
        <p:spPr>
          <a:xfrm>
            <a:off x="304800" y="4038600"/>
            <a:ext cx="3962400" cy="2641600"/>
          </a:xfrm>
          <a:prstGeom prst="rect">
            <a:avLst/>
          </a:prstGeom>
        </p:spPr>
      </p:pic>
      <p:sp>
        <p:nvSpPr>
          <p:cNvPr id="5" name="Title 4"/>
          <p:cNvSpPr>
            <a:spLocks noGrp="1"/>
          </p:cNvSpPr>
          <p:nvPr>
            <p:ph type="title"/>
          </p:nvPr>
        </p:nvSpPr>
        <p:spPr>
          <a:noFill/>
        </p:spPr>
        <p:txBody>
          <a:bodyPr/>
          <a:lstStyle/>
          <a:p>
            <a:r>
              <a:rPr lang="en-US" dirty="0" smtClean="0">
                <a:effectLst>
                  <a:outerShdw blurRad="38100" dist="38100" dir="2700000" algn="tl">
                    <a:srgbClr val="000000">
                      <a:alpha val="43137"/>
                    </a:srgbClr>
                  </a:outerShdw>
                </a:effectLst>
              </a:rPr>
              <a:t>Royal D. Suttkus Fish Collection </a:t>
            </a:r>
            <a:endParaRPr lang="en-US" dirty="0">
              <a:effectLst>
                <a:outerShdw blurRad="38100" dist="38100" dir="2700000" algn="tl">
                  <a:srgbClr val="000000">
                    <a:alpha val="43137"/>
                  </a:srgbClr>
                </a:outerShdw>
              </a:effectLst>
            </a:endParaRPr>
          </a:p>
        </p:txBody>
      </p:sp>
      <p:pic>
        <p:nvPicPr>
          <p:cNvPr id="21506" name="Picture 2" descr="http://www.museum.tulane.edu/sutjubilee/photos/celebration39.JPG"/>
          <p:cNvPicPr>
            <a:picLocks noChangeAspect="1" noChangeArrowheads="1"/>
          </p:cNvPicPr>
          <p:nvPr/>
        </p:nvPicPr>
        <p:blipFill>
          <a:blip r:embed="rId4" cstate="print"/>
          <a:srcRect/>
          <a:stretch>
            <a:fillRect/>
          </a:stretch>
        </p:blipFill>
        <p:spPr bwMode="auto">
          <a:xfrm>
            <a:off x="4438650" y="1371600"/>
            <a:ext cx="4124116" cy="2533651"/>
          </a:xfrm>
          <a:prstGeom prst="rect">
            <a:avLst/>
          </a:prstGeom>
          <a:noFill/>
        </p:spPr>
      </p:pic>
      <p:pic>
        <p:nvPicPr>
          <p:cNvPr id="7" name="Picture 4" descr="\\Server\SYS\PROJ\PHOTOS\Museum\range.tif"/>
          <p:cNvPicPr>
            <a:picLocks noChangeAspect="1" noChangeArrowheads="1"/>
          </p:cNvPicPr>
          <p:nvPr/>
        </p:nvPicPr>
        <p:blipFill>
          <a:blip r:embed="rId5" cstate="print"/>
          <a:srcRect/>
          <a:stretch>
            <a:fillRect/>
          </a:stretch>
        </p:blipFill>
        <p:spPr>
          <a:xfrm>
            <a:off x="304800" y="1371600"/>
            <a:ext cx="3886200" cy="2590800"/>
          </a:xfrm>
          <a:prstGeom prst="rect">
            <a:avLst/>
          </a:prstGeom>
        </p:spPr>
      </p:pic>
      <p:pic>
        <p:nvPicPr>
          <p:cNvPr id="11" name="Picture 10" descr="Hebert-Center.gif"/>
          <p:cNvPicPr>
            <a:picLocks noChangeAspect="1"/>
          </p:cNvPicPr>
          <p:nvPr/>
        </p:nvPicPr>
        <p:blipFill>
          <a:blip r:embed="rId6" cstate="print"/>
          <a:stretch>
            <a:fillRect/>
          </a:stretch>
        </p:blipFill>
        <p:spPr>
          <a:xfrm>
            <a:off x="1143000" y="1905000"/>
            <a:ext cx="6561306" cy="4343400"/>
          </a:xfrm>
          <a:prstGeom prst="rect">
            <a:avLst/>
          </a:prstGeom>
        </p:spPr>
      </p:pic>
      <p:pic>
        <p:nvPicPr>
          <p:cNvPr id="21514" name="Picture 10" descr="Image of the Museum"/>
          <p:cNvPicPr>
            <a:picLocks noChangeAspect="1" noChangeArrowheads="1"/>
          </p:cNvPicPr>
          <p:nvPr/>
        </p:nvPicPr>
        <p:blipFill>
          <a:blip r:embed="rId7" cstate="print"/>
          <a:srcRect/>
          <a:stretch>
            <a:fillRect/>
          </a:stretch>
        </p:blipFill>
        <p:spPr bwMode="auto">
          <a:xfrm>
            <a:off x="4419600" y="2819400"/>
            <a:ext cx="2743200" cy="1639230"/>
          </a:xfrm>
          <a:prstGeom prst="rect">
            <a:avLst/>
          </a:prstGeom>
          <a:noFill/>
        </p:spPr>
      </p:pic>
      <p:sp>
        <p:nvSpPr>
          <p:cNvPr id="2" name="Content Placeholder 1"/>
          <p:cNvSpPr>
            <a:spLocks noGrp="1"/>
          </p:cNvSpPr>
          <p:nvPr>
            <p:ph idx="1"/>
          </p:nvPr>
        </p:nvSpPr>
        <p:spPr>
          <a:xfrm>
            <a:off x="867569" y="1676400"/>
            <a:ext cx="7408862" cy="2133600"/>
          </a:xfrm>
          <a:solidFill>
            <a:schemeClr val="bg1">
              <a:alpha val="50000"/>
            </a:schemeClr>
          </a:solidFill>
        </p:spPr>
        <p:txBody>
          <a:bodyPr/>
          <a:lstStyle/>
          <a:p>
            <a:r>
              <a:rPr lang="en-US" dirty="0" smtClean="0">
                <a:solidFill>
                  <a:schemeClr val="bg1"/>
                </a:solidFill>
                <a:effectLst>
                  <a:outerShdw blurRad="38100" dist="38100" dir="2700000" algn="tl">
                    <a:srgbClr val="000000">
                      <a:alpha val="43137"/>
                    </a:srgbClr>
                  </a:outerShdw>
                </a:effectLst>
              </a:rPr>
              <a:t>Project would use the specimens and information resources of the RDS Fish Collection.</a:t>
            </a:r>
          </a:p>
          <a:p>
            <a:r>
              <a:rPr lang="en-US" dirty="0" smtClean="0">
                <a:solidFill>
                  <a:schemeClr val="bg1"/>
                </a:solidFill>
                <a:effectLst>
                  <a:outerShdw blurRad="38100" dist="38100" dir="2700000" algn="tl">
                    <a:srgbClr val="000000">
                      <a:alpha val="43137"/>
                    </a:srgbClr>
                  </a:outerShdw>
                </a:effectLst>
              </a:rPr>
              <a:t>Largest </a:t>
            </a:r>
            <a:r>
              <a:rPr lang="en-US" dirty="0">
                <a:solidFill>
                  <a:schemeClr val="bg1"/>
                </a:solidFill>
                <a:effectLst>
                  <a:outerShdw blurRad="38100" dist="38100" dir="2700000" algn="tl">
                    <a:srgbClr val="000000">
                      <a:alpha val="43137"/>
                    </a:srgbClr>
                  </a:outerShdw>
                </a:effectLst>
              </a:rPr>
              <a:t>collection of post-larval fishes in the world (over 7 million specimens</a:t>
            </a:r>
            <a:r>
              <a:rPr lang="en-US" dirty="0" smtClean="0">
                <a:solidFill>
                  <a:schemeClr val="bg1"/>
                </a:solidFill>
                <a:effectLst>
                  <a:outerShdw blurRad="38100" dist="38100" dir="2700000" algn="tl">
                    <a:srgbClr val="000000">
                      <a:alpha val="43137"/>
                    </a:srgbClr>
                  </a:outerShdw>
                </a:effectLst>
              </a:rPr>
              <a:t>);  </a:t>
            </a:r>
          </a:p>
          <a:p>
            <a:r>
              <a:rPr lang="en-US" dirty="0" smtClean="0">
                <a:solidFill>
                  <a:schemeClr val="bg1"/>
                </a:solidFill>
                <a:effectLst>
                  <a:outerShdw blurRad="38100" dist="38100" dir="2700000" algn="tl">
                    <a:srgbClr val="000000">
                      <a:alpha val="43137"/>
                    </a:srgbClr>
                  </a:outerShdw>
                </a:effectLst>
              </a:rPr>
              <a:t>National </a:t>
            </a:r>
            <a:r>
              <a:rPr lang="en-US" dirty="0">
                <a:solidFill>
                  <a:schemeClr val="bg1"/>
                </a:solidFill>
                <a:effectLst>
                  <a:outerShdw blurRad="38100" dist="38100" dir="2700000" algn="tl">
                    <a:srgbClr val="000000">
                      <a:alpha val="43137"/>
                    </a:srgbClr>
                  </a:outerShdw>
                </a:effectLst>
              </a:rPr>
              <a:t>Center of Ichthyology Research Resource.</a:t>
            </a:r>
          </a:p>
        </p:txBody>
      </p:sp>
    </p:spTree>
    <p:extLst>
      <p:ext uri="{BB962C8B-B14F-4D97-AF65-F5344CB8AC3E}">
        <p14:creationId xmlns:p14="http://schemas.microsoft.com/office/powerpoint/2010/main" val="40648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151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Picture 29" descr="C:\Users\nelson\Desktop\Partner_Logos\UCO_MuseumHeader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6000"/>
          <a:stretch/>
        </p:blipFill>
        <p:spPr bwMode="auto">
          <a:xfrm>
            <a:off x="1331941" y="1324113"/>
            <a:ext cx="1143000" cy="75103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nelson\Desktop\Partner_Logos\mczhead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6096000"/>
            <a:ext cx="5583606" cy="761998"/>
          </a:xfrm>
          <a:prstGeom prst="rect">
            <a:avLst/>
          </a:prstGeom>
          <a:solidFill>
            <a:schemeClr val="bg1"/>
          </a:solidFill>
          <a:extLst/>
        </p:spPr>
      </p:pic>
      <p:pic>
        <p:nvPicPr>
          <p:cNvPr id="1048" name="Picture 24" descr="C:\Users\nelson\Desktop\Partner_Logos\Smithsonian Institution National Museum of Natural History NMN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173" y="174782"/>
            <a:ext cx="2731360" cy="6029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elson\Desktop\Partner_Logos\ansp-logo-horz.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4835" y="6301556"/>
            <a:ext cx="3020698" cy="5564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elson\Desktop\Partner_Logos\Bishop_Museum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4584879"/>
            <a:ext cx="3155733" cy="596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nelson\Desktop\Partner_Logos\Can_Mus_of_Natu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2643555"/>
            <a:ext cx="2057400" cy="633045"/>
          </a:xfrm>
          <a:prstGeom prst="rect">
            <a:avLst/>
          </a:prstGeom>
          <a:noFill/>
          <a:extLst/>
        </p:spPr>
      </p:pic>
      <p:pic>
        <p:nvPicPr>
          <p:cNvPr id="1029" name="Picture 5" descr="C:\Users\nelson\Desktop\Partner_Logos\Cornell University Museum of Vertebrates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5867400"/>
            <a:ext cx="2400040" cy="636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elson\Desktop\Partner_Logos\Fulbright College of Arts &amp; Science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86599" y="3280710"/>
            <a:ext cx="2057401" cy="52929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nelson\Desktop\Partner_Logos\hdr_scrippsOceanography.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2513"/>
          <a:stretch/>
        </p:blipFill>
        <p:spPr bwMode="auto">
          <a:xfrm>
            <a:off x="7010400" y="1371600"/>
            <a:ext cx="2133600" cy="6560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nelson\Desktop\Partner_Logos\KU_BI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86600" y="2042458"/>
            <a:ext cx="2057400" cy="544106"/>
          </a:xfrm>
          <a:prstGeom prst="rect">
            <a:avLst/>
          </a:prstGeom>
          <a:noFill/>
          <a:extLst/>
        </p:spPr>
      </p:pic>
      <p:pic>
        <p:nvPicPr>
          <p:cNvPr id="1036" name="Picture 12" descr="C:\Users\nelson\Desktop\Partner_Logos\logo-unsm.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4817" y="-17454"/>
            <a:ext cx="86055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nelson\Desktop\Partner_Logos\MSUMuseu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42520" y="5562600"/>
            <a:ext cx="1463920" cy="706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nelson\Desktop\Partner_Logos\Museum of Zoology - Department of Biological Sciences - University of Alber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090" y="1405202"/>
            <a:ext cx="1313851" cy="637256"/>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nelson\Desktop\Partner_Logos\Muséum national d'Histoire naturell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77420" y="3831715"/>
            <a:ext cx="2366580" cy="74028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nelson\Desktop\Partner_Logos\NCMNS_logo.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 y="3749826"/>
            <a:ext cx="1233487" cy="8202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Users\nelson\Desktop\Partner_Logos\OZCAM.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240" y="728757"/>
            <a:ext cx="2133600" cy="68275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nelson\Desktop\Partner_Logos\ROM_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643555"/>
            <a:ext cx="204431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Users\nelson\Desktop\Partner_Logos\Sam Noble Museum of Natural History.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6800" y="4572000"/>
            <a:ext cx="1143000" cy="769871"/>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C:\Users\nelson\Desktop\Partner_Logos\sternberg_header3.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37998"/>
          <a:stretch/>
        </p:blipFill>
        <p:spPr bwMode="auto">
          <a:xfrm>
            <a:off x="0" y="5486400"/>
            <a:ext cx="2133600" cy="39300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Users\nelson\Desktop\Partner_Logos\TCWC head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15000" y="5753629"/>
            <a:ext cx="3429000" cy="49477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C:\Users\nelson\Desktop\Partner_Logos\Texas Natural Science Center.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5240" y="3258838"/>
            <a:ext cx="2209800" cy="5511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nelson\Desktop\Partner_Logos\UAM_Logo.gif"/>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0" y="6522031"/>
            <a:ext cx="2376488" cy="335969"/>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C:\Users\nelson\Desktop\Partner_Logos\University Museum of Zoology, Cambridg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957000" y="762000"/>
            <a:ext cx="2187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Users\nelson\Desktop\Partner_Logos\Yale Peabody Museum(Needs_Edit).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43600" y="5197611"/>
            <a:ext cx="3200400" cy="59358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Users\nelson\Desktop\Partner_Logos\ummz_logo.gif"/>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8334" y="43236"/>
            <a:ext cx="1006271" cy="718764"/>
          </a:xfrm>
          <a:prstGeom prst="rect">
            <a:avLst/>
          </a:prstGeom>
          <a:solidFill>
            <a:schemeClr val="bg1"/>
          </a:solidFill>
          <a:extLst/>
        </p:spPr>
      </p:pic>
      <p:pic>
        <p:nvPicPr>
          <p:cNvPr id="35" name="Picture 4" descr="C:\Users\nelson\Desktop\nsf1_transparent.tif"/>
          <p:cNvPicPr>
            <a:picLocks noChangeAspect="1" noChangeArrowheads="1"/>
          </p:cNvPicPr>
          <p:nvPr/>
        </p:nvPicPr>
        <p:blipFill>
          <a:blip r:embed="rId27" cstate="print"/>
          <a:srcRect/>
          <a:stretch>
            <a:fillRect/>
          </a:stretch>
        </p:blipFill>
        <p:spPr bwMode="auto">
          <a:xfrm>
            <a:off x="4214956" y="4591668"/>
            <a:ext cx="814244" cy="818532"/>
          </a:xfrm>
          <a:prstGeom prst="rect">
            <a:avLst/>
          </a:prstGeom>
          <a:noFill/>
        </p:spPr>
      </p:pic>
      <p:pic>
        <p:nvPicPr>
          <p:cNvPr id="15362" name="Picture 2" descr="FishNet Logo">
            <a:hlinkClick r:id="rId28" tooltip="Home"/>
          </p:cNvPr>
          <p:cNvPicPr>
            <a:picLocks noChangeAspect="1" noChangeArrowheads="1"/>
          </p:cNvPicPr>
          <p:nvPr/>
        </p:nvPicPr>
        <p:blipFill>
          <a:blip r:embed="rId29" cstate="print"/>
          <a:srcRect/>
          <a:stretch>
            <a:fillRect/>
          </a:stretch>
        </p:blipFill>
        <p:spPr bwMode="auto">
          <a:xfrm>
            <a:off x="3033738" y="476249"/>
            <a:ext cx="2714625" cy="1047751"/>
          </a:xfrm>
          <a:prstGeom prst="rect">
            <a:avLst/>
          </a:prstGeom>
          <a:noFill/>
        </p:spPr>
      </p:pic>
      <p:sp>
        <p:nvSpPr>
          <p:cNvPr id="42" name="Content Placeholder 41"/>
          <p:cNvSpPr>
            <a:spLocks noGrp="1"/>
          </p:cNvSpPr>
          <p:nvPr>
            <p:ph idx="1"/>
          </p:nvPr>
        </p:nvSpPr>
        <p:spPr>
          <a:xfrm>
            <a:off x="2023812" y="2007325"/>
            <a:ext cx="5138988" cy="3402875"/>
          </a:xfrm>
        </p:spPr>
        <p:txBody>
          <a:bodyPr/>
          <a:lstStyle/>
          <a:p>
            <a:pPr marL="514350" indent="-514350" algn="ctr">
              <a:buNone/>
            </a:pPr>
            <a:r>
              <a:rPr lang="en-US" sz="2800" dirty="0" smtClean="0"/>
              <a:t>Hosted at TUBRI</a:t>
            </a:r>
          </a:p>
          <a:p>
            <a:pPr marL="514350" indent="-514350" algn="ctr">
              <a:buNone/>
            </a:pPr>
            <a:r>
              <a:rPr lang="en-US" sz="2800" dirty="0" smtClean="0"/>
              <a:t>71 </a:t>
            </a:r>
            <a:r>
              <a:rPr lang="en-US" sz="2800" dirty="0" smtClean="0"/>
              <a:t>institutional data providers </a:t>
            </a:r>
          </a:p>
          <a:p>
            <a:pPr marL="514350" indent="-514350" algn="ctr">
              <a:buNone/>
            </a:pPr>
            <a:r>
              <a:rPr lang="en-US" sz="2800" dirty="0" smtClean="0"/>
              <a:t>&gt;4 million specimen lots</a:t>
            </a:r>
          </a:p>
          <a:p>
            <a:pPr marL="514350" indent="-514350" algn="ctr">
              <a:buNone/>
            </a:pPr>
            <a:r>
              <a:rPr lang="en-US" sz="2800" dirty="0" smtClean="0"/>
              <a:t>20+ million specimens</a:t>
            </a:r>
          </a:p>
          <a:p>
            <a:pPr marL="514350" indent="-514350" algn="ctr">
              <a:buNone/>
            </a:pPr>
            <a:r>
              <a:rPr lang="en-US" sz="2800" dirty="0" smtClean="0"/>
              <a:t>61% </a:t>
            </a:r>
            <a:r>
              <a:rPr lang="en-US" sz="2800" dirty="0" err="1" smtClean="0"/>
              <a:t>georeferenced</a:t>
            </a:r>
            <a:endParaRPr lang="en-US" sz="2800" dirty="0"/>
          </a:p>
        </p:txBody>
      </p:sp>
      <p:pic>
        <p:nvPicPr>
          <p:cNvPr id="1033" name="Picture 9" descr="C:\Users\nelson\Desktop\Partner_Logos\Ichthyology at the Burke - Burke Museum.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209800" y="4572000"/>
            <a:ext cx="76892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nelson\Desktop\Partner_Logos\Mississippi Museum of Natural Scienc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220469" y="5486400"/>
            <a:ext cx="751331" cy="7224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 descr="C:\Users\nelson\Desktop\TUBRI_logoLLarge.png"/>
          <p:cNvPicPr>
            <a:picLocks noChangeAspect="1" noChangeArrowheads="1"/>
          </p:cNvPicPr>
          <p:nvPr/>
        </p:nvPicPr>
        <p:blipFill>
          <a:blip r:embed="rId32" cstate="print"/>
          <a:srcRect/>
          <a:stretch>
            <a:fillRect/>
          </a:stretch>
        </p:blipFill>
        <p:spPr bwMode="auto">
          <a:xfrm>
            <a:off x="0" y="4572000"/>
            <a:ext cx="1062480" cy="914400"/>
          </a:xfrm>
          <a:prstGeom prst="rect">
            <a:avLst/>
          </a:prstGeom>
          <a:noFill/>
        </p:spPr>
      </p:pic>
      <p:pic>
        <p:nvPicPr>
          <p:cNvPr id="36" name="Picture 11" descr="C:\Users\nelson\Desktop\Partner_Logos\logo-field_Museum.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895600" y="5562600"/>
            <a:ext cx="1524000" cy="508000"/>
          </a:xfrm>
          <a:prstGeom prst="rect">
            <a:avLst/>
          </a:prstGeom>
          <a:noFill/>
          <a:extLst/>
        </p:spPr>
      </p:pic>
      <p:pic>
        <p:nvPicPr>
          <p:cNvPr id="1042" name="Picture 18" descr="C:\Users\nelson\Desktop\Partner_Logos\Natural History Museum of Los Angeles.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36320" y="3810000"/>
            <a:ext cx="1185041" cy="76369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C:\Users\nelson\Desktop\Partner_Logos\SBMNH_logo.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8090" y="2057400"/>
            <a:ext cx="2216726"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543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xEl>
                                              <p:pRg st="1" end="1"/>
                                            </p:txEl>
                                          </p:spTgt>
                                        </p:tgtEl>
                                        <p:attrNameLst>
                                          <p:attrName>style.visibility</p:attrName>
                                        </p:attrNameLst>
                                      </p:cBhvr>
                                      <p:to>
                                        <p:strVal val="visible"/>
                                      </p:to>
                                    </p:set>
                                    <p:anim calcmode="lin" valueType="num">
                                      <p:cBhvr additive="base">
                                        <p:cTn id="13"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
                                            <p:txEl>
                                              <p:pRg st="2" end="2"/>
                                            </p:txEl>
                                          </p:spTgt>
                                        </p:tgtEl>
                                        <p:attrNameLst>
                                          <p:attrName>style.visibility</p:attrName>
                                        </p:attrNameLst>
                                      </p:cBhvr>
                                      <p:to>
                                        <p:strVal val="visible"/>
                                      </p:to>
                                    </p:set>
                                    <p:anim calcmode="lin" valueType="num">
                                      <p:cBhvr additive="base">
                                        <p:cTn id="19"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
                                            <p:txEl>
                                              <p:pRg st="3" end="3"/>
                                            </p:txEl>
                                          </p:spTgt>
                                        </p:tgtEl>
                                        <p:attrNameLst>
                                          <p:attrName>style.visibility</p:attrName>
                                        </p:attrNameLst>
                                      </p:cBhvr>
                                      <p:to>
                                        <p:strVal val="visible"/>
                                      </p:to>
                                    </p:set>
                                    <p:anim calcmode="lin" valueType="num">
                                      <p:cBhvr additive="base">
                                        <p:cTn id="25"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
                                            <p:txEl>
                                              <p:pRg st="4" end="4"/>
                                            </p:txEl>
                                          </p:spTgt>
                                        </p:tgtEl>
                                        <p:attrNameLst>
                                          <p:attrName>style.visibility</p:attrName>
                                        </p:attrNameLst>
                                      </p:cBhvr>
                                      <p:to>
                                        <p:strVal val="visible"/>
                                      </p:to>
                                    </p:set>
                                    <p:anim calcmode="lin" valueType="num">
                                      <p:cBhvr additive="base">
                                        <p:cTn id="31"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0" y="1676400"/>
            <a:ext cx="6544224" cy="5248337"/>
          </a:xfrm>
          <a:prstGeom prst="rect">
            <a:avLst/>
          </a:prstGeom>
        </p:spPr>
      </p:pic>
      <p:sp>
        <p:nvSpPr>
          <p:cNvPr id="3" name="Title 2"/>
          <p:cNvSpPr>
            <a:spLocks noGrp="1"/>
          </p:cNvSpPr>
          <p:nvPr>
            <p:ph type="title"/>
          </p:nvPr>
        </p:nvSpPr>
        <p:spPr/>
        <p:txBody>
          <a:bodyPr/>
          <a:lstStyle/>
          <a:p>
            <a:r>
              <a:rPr lang="en-US" dirty="0" smtClean="0"/>
              <a:t>Louisiana Fish Records</a:t>
            </a:r>
            <a:endParaRPr lang="en-US" dirty="0"/>
          </a:p>
        </p:txBody>
      </p:sp>
      <p:sp>
        <p:nvSpPr>
          <p:cNvPr id="11" name="Content Placeholder 10"/>
          <p:cNvSpPr>
            <a:spLocks noGrp="1"/>
          </p:cNvSpPr>
          <p:nvPr>
            <p:ph sz="quarter" idx="14"/>
          </p:nvPr>
        </p:nvSpPr>
        <p:spPr>
          <a:xfrm>
            <a:off x="5321808" y="2576924"/>
            <a:ext cx="3822192" cy="3447288"/>
          </a:xfrm>
        </p:spPr>
        <p:txBody>
          <a:bodyPr/>
          <a:lstStyle/>
          <a:p>
            <a:r>
              <a:rPr lang="en-US" dirty="0" smtClean="0"/>
              <a:t>TUBRI, ULM and FishNet2 records provide comprehensive coverage of the state of Louisiana          from 1886 to present</a:t>
            </a:r>
            <a:r>
              <a:rPr lang="en-US" dirty="0" smtClean="0"/>
              <a:t>.</a:t>
            </a:r>
          </a:p>
          <a:p>
            <a:r>
              <a:rPr lang="en-US" dirty="0" smtClean="0"/>
              <a:t>Supports online mapping of species occurrences.</a:t>
            </a:r>
            <a:endParaRPr lang="en-US" dirty="0"/>
          </a:p>
        </p:txBody>
      </p:sp>
    </p:spTree>
    <p:extLst>
      <p:ext uri="{BB962C8B-B14F-4D97-AF65-F5344CB8AC3E}">
        <p14:creationId xmlns:p14="http://schemas.microsoft.com/office/powerpoint/2010/main" val="33741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71538" y="2674938"/>
            <a:ext cx="7408862" cy="3954462"/>
          </a:xfrm>
        </p:spPr>
        <p:txBody>
          <a:bodyPr/>
          <a:lstStyle/>
          <a:p>
            <a:r>
              <a:rPr lang="en-US" dirty="0" smtClean="0"/>
              <a:t>Printed books become obsolete within a few years of publication; website is dynamic and continues to expand/evolve as new information is added.</a:t>
            </a:r>
          </a:p>
          <a:p>
            <a:r>
              <a:rPr lang="en-US" dirty="0" smtClean="0"/>
              <a:t>Website will be constructed first.</a:t>
            </a:r>
          </a:p>
          <a:p>
            <a:r>
              <a:rPr lang="en-US" dirty="0" smtClean="0"/>
              <a:t>Will include species information pages and maps of actual and modeled species distributions.</a:t>
            </a:r>
          </a:p>
          <a:p>
            <a:r>
              <a:rPr lang="en-US" dirty="0" smtClean="0"/>
              <a:t>Visitors will be able to search for species of interest by name or image, register as a contributor, and enter information (familiar names, anecdotes, recipes, experiences) to a project web portal.      </a:t>
            </a:r>
            <a:endParaRPr lang="en-US" dirty="0"/>
          </a:p>
        </p:txBody>
      </p:sp>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Website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226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2" name="Picture 8" descr="dogfish"/>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00600" y="2133600"/>
            <a:ext cx="4419600" cy="320637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Louisiana Fish Recipes</a:t>
            </a:r>
            <a:endParaRPr lang="en-US" dirty="0">
              <a:effectLst>
                <a:outerShdw blurRad="38100" dist="38100" dir="2700000" algn="tl">
                  <a:srgbClr val="000000">
                    <a:alpha val="43137"/>
                  </a:srgbClr>
                </a:outerShdw>
              </a:effectLst>
            </a:endParaRPr>
          </a:p>
        </p:txBody>
      </p:sp>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25241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90" name="Picture 6" descr="http://www.tonychachere.com/recipesapp/RecipePics/iStock_000004012906XSmall(Jim's%20Choupiq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 y="3550921"/>
            <a:ext cx="4810125" cy="3191661"/>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202306"/>
            <a:ext cx="4810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72343" y="3657600"/>
            <a:ext cx="3062057" cy="830997"/>
          </a:xfrm>
          <a:prstGeom prst="rect">
            <a:avLst/>
          </a:prstGeom>
          <a:noFill/>
        </p:spPr>
        <p:txBody>
          <a:bodyPr wrap="none" rtlCol="0">
            <a:spAutoFit/>
          </a:bodyPr>
          <a:lstStyle/>
          <a:p>
            <a:pPr algn="ctr"/>
            <a:r>
              <a:rPr lang="en-US" sz="2400" dirty="0" err="1" smtClean="0">
                <a:solidFill>
                  <a:schemeClr val="tx2"/>
                </a:solidFill>
                <a:latin typeface="+mj-lt"/>
              </a:rPr>
              <a:t>Choupique</a:t>
            </a:r>
            <a:r>
              <a:rPr lang="en-US" sz="2400" dirty="0" smtClean="0">
                <a:solidFill>
                  <a:schemeClr val="tx2"/>
                </a:solidFill>
                <a:latin typeface="+mj-lt"/>
              </a:rPr>
              <a:t> (Bowfin), </a:t>
            </a:r>
          </a:p>
          <a:p>
            <a:pPr algn="ctr"/>
            <a:r>
              <a:rPr lang="en-US" sz="2400" i="1" dirty="0" err="1" smtClean="0">
                <a:solidFill>
                  <a:schemeClr val="tx2"/>
                </a:solidFill>
                <a:latin typeface="+mj-lt"/>
              </a:rPr>
              <a:t>Amia</a:t>
            </a:r>
            <a:r>
              <a:rPr lang="en-US" sz="2400" i="1" dirty="0" smtClean="0">
                <a:solidFill>
                  <a:schemeClr val="tx2"/>
                </a:solidFill>
                <a:latin typeface="+mj-lt"/>
              </a:rPr>
              <a:t> </a:t>
            </a:r>
            <a:r>
              <a:rPr lang="en-US" sz="2400" i="1" dirty="0" err="1" smtClean="0">
                <a:solidFill>
                  <a:schemeClr val="tx2"/>
                </a:solidFill>
                <a:latin typeface="+mj-lt"/>
              </a:rPr>
              <a:t>calva</a:t>
            </a:r>
            <a:endParaRPr lang="en-US" sz="2400" i="1" dirty="0">
              <a:solidFill>
                <a:schemeClr val="tx2"/>
              </a:solidFill>
              <a:latin typeface="+mj-lt"/>
            </a:endParaRPr>
          </a:p>
        </p:txBody>
      </p:sp>
      <p:pic>
        <p:nvPicPr>
          <p:cNvPr id="41994" name="Picture 10" descr="http://www.cajuncaviar.com/images/535_Image01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4586641"/>
            <a:ext cx="2938851" cy="196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84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304800" y="2674938"/>
            <a:ext cx="8534400" cy="3451225"/>
          </a:xfrm>
        </p:spPr>
        <p:txBody>
          <a:bodyPr rtlCol="0">
            <a:normAutofit fontScale="92500" lnSpcReduction="10000"/>
          </a:bodyPr>
          <a:lstStyle/>
          <a:p>
            <a:pPr marL="274320" indent="-274320" fontAlgn="auto">
              <a:spcAft>
                <a:spcPts val="0"/>
              </a:spcAft>
              <a:defRPr/>
            </a:pPr>
            <a:r>
              <a:rPr lang="en-US" altLang="en-US" dirty="0" smtClean="0"/>
              <a:t>We anticipate that the book will take 5 years to complete.  </a:t>
            </a:r>
          </a:p>
          <a:p>
            <a:pPr marL="274320" indent="-274320" fontAlgn="auto">
              <a:spcAft>
                <a:spcPts val="0"/>
              </a:spcAft>
              <a:defRPr/>
            </a:pPr>
            <a:r>
              <a:rPr lang="en-US" altLang="en-US" dirty="0" smtClean="0"/>
              <a:t>Intermediate </a:t>
            </a:r>
            <a:r>
              <a:rPr lang="en-US" altLang="en-US" dirty="0"/>
              <a:t>reports </a:t>
            </a:r>
            <a:r>
              <a:rPr lang="en-US" altLang="en-US" dirty="0" smtClean="0"/>
              <a:t>will be published annually - </a:t>
            </a:r>
            <a:r>
              <a:rPr lang="en-US" altLang="en-US" dirty="0"/>
              <a:t>including an updated species </a:t>
            </a:r>
            <a:r>
              <a:rPr lang="en-US" altLang="en-US" dirty="0" smtClean="0"/>
              <a:t>checklist</a:t>
            </a:r>
            <a:r>
              <a:rPr lang="en-US" altLang="en-US" dirty="0"/>
              <a:t>, distribution atlas, and various </a:t>
            </a:r>
            <a:r>
              <a:rPr lang="en-US" altLang="en-US" dirty="0" smtClean="0"/>
              <a:t>data-analysis summaries - </a:t>
            </a:r>
            <a:r>
              <a:rPr lang="en-US" altLang="en-US" dirty="0"/>
              <a:t>to inform the scientific community and general public </a:t>
            </a:r>
            <a:r>
              <a:rPr lang="en-US" altLang="en-US" dirty="0" smtClean="0"/>
              <a:t>about our </a:t>
            </a:r>
            <a:r>
              <a:rPr lang="en-US" altLang="en-US" dirty="0"/>
              <a:t>progress.</a:t>
            </a:r>
          </a:p>
          <a:p>
            <a:pPr marL="274320" indent="-274320" fontAlgn="auto">
              <a:spcAft>
                <a:spcPts val="0"/>
              </a:spcAft>
              <a:defRPr/>
            </a:pPr>
            <a:r>
              <a:rPr lang="en-US" altLang="en-US" dirty="0" smtClean="0"/>
              <a:t>The basic structure of the website will be produced within the first two years and will continue to evolve beyond the project end date through the work of dedicated professional editors. </a:t>
            </a:r>
          </a:p>
          <a:p>
            <a:pPr marL="274320" indent="-274320" fontAlgn="auto">
              <a:spcAft>
                <a:spcPts val="0"/>
              </a:spcAft>
              <a:defRPr/>
            </a:pPr>
            <a:r>
              <a:rPr lang="en-US" altLang="en-US" dirty="0" smtClean="0"/>
              <a:t>We will work with educators to develop special education resources on Louisiana fishes.</a:t>
            </a:r>
            <a:r>
              <a:rPr lang="en-US" altLang="en-US" sz="2800" dirty="0" smtClean="0"/>
              <a:t> </a:t>
            </a:r>
          </a:p>
        </p:txBody>
      </p:sp>
      <p:sp>
        <p:nvSpPr>
          <p:cNvPr id="24579" name="Rectangle 2"/>
          <p:cNvSpPr>
            <a:spLocks noGrp="1" noChangeArrowheads="1"/>
          </p:cNvSpPr>
          <p:nvPr>
            <p:ph type="title"/>
          </p:nvPr>
        </p:nvSpPr>
        <p:spPr/>
        <p:txBody>
          <a:bodyPr/>
          <a:lstStyle/>
          <a:p>
            <a:r>
              <a:rPr lang="en-US" altLang="en-US" dirty="0" smtClean="0">
                <a:effectLst>
                  <a:outerShdw blurRad="38100" dist="38100" dir="2700000" algn="tl">
                    <a:srgbClr val="000000">
                      <a:alpha val="43137"/>
                    </a:srgbClr>
                  </a:outerShdw>
                </a:effectLst>
              </a:rPr>
              <a:t>Timetable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1">
                                            <p:txEl>
                                              <p:pRg st="3" end="3"/>
                                            </p:txEl>
                                          </p:spTgt>
                                        </p:tgtEl>
                                        <p:attrNameLst>
                                          <p:attrName>style.visibility</p:attrName>
                                        </p:attrNameLst>
                                      </p:cBhvr>
                                      <p:to>
                                        <p:strVal val="visible"/>
                                      </p:to>
                                    </p:set>
                                    <p:anim calcmode="lin" valueType="num">
                                      <p:cBhvr additive="base">
                                        <p:cTn id="25"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Estimated 5-year costs of ~$1.3M (320K per year for first two years and $220K per year next three years), mostly in salaries for professional staff,  plus dedicated web </a:t>
            </a:r>
            <a:r>
              <a:rPr lang="en-US" dirty="0" smtClean="0"/>
              <a:t>server, travel </a:t>
            </a:r>
            <a:r>
              <a:rPr lang="en-US" dirty="0" smtClean="0"/>
              <a:t>to photograph specimens in life </a:t>
            </a:r>
            <a:r>
              <a:rPr lang="en-US" dirty="0" smtClean="0"/>
              <a:t>colors, and institutional indirect costs.</a:t>
            </a:r>
            <a:endParaRPr lang="en-US" dirty="0" smtClean="0"/>
          </a:p>
          <a:p>
            <a:r>
              <a:rPr lang="en-US" dirty="0" smtClean="0"/>
              <a:t>Also i</a:t>
            </a:r>
            <a:r>
              <a:rPr lang="en-US" dirty="0" smtClean="0"/>
              <a:t>ncludes estimated costs </a:t>
            </a:r>
            <a:r>
              <a:rPr lang="en-US" dirty="0" smtClean="0"/>
              <a:t>of </a:t>
            </a:r>
            <a:r>
              <a:rPr lang="en-US" dirty="0" smtClean="0"/>
              <a:t>printing a book </a:t>
            </a:r>
            <a:r>
              <a:rPr lang="en-US" dirty="0" smtClean="0"/>
              <a:t>either at LSU Press or University of Louisiana Press.</a:t>
            </a:r>
            <a:endParaRPr lang="en-US"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Estimated Cost</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4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457200" y="161925"/>
            <a:ext cx="82470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3600" dirty="0">
                <a:solidFill>
                  <a:schemeClr val="bg1"/>
                </a:solidFill>
                <a:effectLst>
                  <a:outerShdw blurRad="38100" dist="38100" dir="2700000" algn="tl">
                    <a:srgbClr val="000000">
                      <a:alpha val="43137"/>
                    </a:srgbClr>
                  </a:outerShdw>
                </a:effectLst>
                <a:latin typeface="Candara" panose="020E0502030303020204" pitchFamily="34" charset="0"/>
              </a:rPr>
              <a:t>Neil H. Douglas’ (1974) </a:t>
            </a:r>
            <a:r>
              <a:rPr lang="en-US" altLang="en-US" sz="3600" i="1" dirty="0">
                <a:solidFill>
                  <a:schemeClr val="bg1"/>
                </a:solidFill>
                <a:effectLst>
                  <a:outerShdw blurRad="38100" dist="38100" dir="2700000" algn="tl">
                    <a:srgbClr val="000000">
                      <a:alpha val="43137"/>
                    </a:srgbClr>
                  </a:outerShdw>
                </a:effectLst>
                <a:latin typeface="Candara" panose="020E0502030303020204" pitchFamily="34" charset="0"/>
              </a:rPr>
              <a:t>Fishes of  Louisiana</a:t>
            </a:r>
          </a:p>
        </p:txBody>
      </p:sp>
      <p:sp>
        <p:nvSpPr>
          <p:cNvPr id="3078" name="Text Box 6"/>
          <p:cNvSpPr txBox="1">
            <a:spLocks noChangeArrowheads="1"/>
          </p:cNvSpPr>
          <p:nvPr/>
        </p:nvSpPr>
        <p:spPr bwMode="auto">
          <a:xfrm>
            <a:off x="152401" y="1066800"/>
            <a:ext cx="454768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smtClean="0">
                <a:solidFill>
                  <a:schemeClr val="tx2"/>
                </a:solidFill>
                <a:latin typeface="+mj-lt"/>
              </a:rPr>
              <a:t>First comprehensive book on freshwater fishes in the state.</a:t>
            </a:r>
          </a:p>
          <a:p>
            <a:pPr eaLnBrk="1" hangingPunct="1"/>
            <a:endParaRPr lang="en-US" altLang="en-US" sz="2400" dirty="0" smtClean="0">
              <a:solidFill>
                <a:schemeClr val="tx2"/>
              </a:solidFill>
              <a:latin typeface="+mj-lt"/>
            </a:endParaRPr>
          </a:p>
          <a:p>
            <a:pPr eaLnBrk="1" hangingPunct="1"/>
            <a:r>
              <a:rPr lang="en-US" altLang="en-US" sz="2400" dirty="0" smtClean="0">
                <a:solidFill>
                  <a:schemeClr val="tx2"/>
                </a:solidFill>
                <a:latin typeface="+mj-lt"/>
              </a:rPr>
              <a:t>Covered all of the diversity known at the time;</a:t>
            </a:r>
          </a:p>
          <a:p>
            <a:pPr eaLnBrk="1" hangingPunct="1"/>
            <a:endParaRPr lang="en-US" altLang="en-US" sz="2400" dirty="0" smtClean="0">
              <a:solidFill>
                <a:schemeClr val="tx2"/>
              </a:solidFill>
              <a:latin typeface="+mj-lt"/>
            </a:endParaRPr>
          </a:p>
          <a:p>
            <a:pPr eaLnBrk="1" hangingPunct="1"/>
            <a:r>
              <a:rPr lang="en-US" altLang="en-US" sz="2400" dirty="0" smtClean="0">
                <a:solidFill>
                  <a:schemeClr val="tx2"/>
                </a:solidFill>
                <a:latin typeface="+mj-lt"/>
              </a:rPr>
              <a:t>Included dichotomous keys and accounts on each of the species;</a:t>
            </a:r>
          </a:p>
          <a:p>
            <a:pPr eaLnBrk="1" hangingPunct="1"/>
            <a:endParaRPr lang="en-US" altLang="en-US" sz="2400" dirty="0" smtClean="0">
              <a:solidFill>
                <a:schemeClr val="tx2"/>
              </a:solidFill>
              <a:latin typeface="+mj-lt"/>
            </a:endParaRPr>
          </a:p>
          <a:p>
            <a:pPr eaLnBrk="1" hangingPunct="1"/>
            <a:r>
              <a:rPr lang="en-US" altLang="en-US" sz="2400" dirty="0" smtClean="0">
                <a:solidFill>
                  <a:schemeClr val="tx2"/>
                </a:solidFill>
                <a:latin typeface="+mj-lt"/>
              </a:rPr>
              <a:t>Discussed drainage basins and geology of the state;</a:t>
            </a:r>
          </a:p>
          <a:p>
            <a:pPr eaLnBrk="1" hangingPunct="1"/>
            <a:endParaRPr lang="en-US" altLang="en-US" sz="2400" dirty="0" smtClean="0">
              <a:solidFill>
                <a:schemeClr val="tx2"/>
              </a:solidFill>
              <a:latin typeface="+mj-lt"/>
            </a:endParaRPr>
          </a:p>
          <a:p>
            <a:pPr eaLnBrk="1" hangingPunct="1"/>
            <a:r>
              <a:rPr lang="en-US" altLang="en-US" sz="2400" dirty="0" smtClean="0">
                <a:solidFill>
                  <a:schemeClr val="tx2"/>
                </a:solidFill>
                <a:latin typeface="+mj-lt"/>
              </a:rPr>
              <a:t>Not unlike other fish guides of its time: small, compact, handy for carrying out into the field. </a:t>
            </a:r>
            <a:endParaRPr lang="en-US" altLang="en-US" sz="2400" dirty="0">
              <a:solidFill>
                <a:schemeClr val="tx2"/>
              </a:solidFill>
              <a:latin typeface="+mj-lt"/>
            </a:endParaRP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688" y="1600200"/>
            <a:ext cx="3516312"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157" y="1615439"/>
            <a:ext cx="3477843" cy="5166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8">
                                            <p:txEl>
                                              <p:pRg st="0" end="0"/>
                                            </p:txEl>
                                          </p:spTgt>
                                        </p:tgtEl>
                                        <p:attrNameLst>
                                          <p:attrName>style.visibility</p:attrName>
                                        </p:attrNameLst>
                                      </p:cBhvr>
                                      <p:to>
                                        <p:strVal val="visible"/>
                                      </p:to>
                                    </p:set>
                                    <p:anim calcmode="lin" valueType="num">
                                      <p:cBhvr additive="base">
                                        <p:cTn id="11" dur="500" fill="hold"/>
                                        <p:tgtEl>
                                          <p:spTgt spid="30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8">
                                            <p:txEl>
                                              <p:pRg st="2" end="2"/>
                                            </p:txEl>
                                          </p:spTgt>
                                        </p:tgtEl>
                                        <p:attrNameLst>
                                          <p:attrName>style.visibility</p:attrName>
                                        </p:attrNameLst>
                                      </p:cBhvr>
                                      <p:to>
                                        <p:strVal val="visible"/>
                                      </p:to>
                                    </p:set>
                                    <p:anim calcmode="lin" valueType="num">
                                      <p:cBhvr additive="base">
                                        <p:cTn id="17" dur="500" fill="hold"/>
                                        <p:tgtEl>
                                          <p:spTgt spid="307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 calcmode="lin" valueType="num">
                                      <p:cBhvr additive="base">
                                        <p:cTn id="23" dur="500" fill="hold"/>
                                        <p:tgtEl>
                                          <p:spTgt spid="307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78">
                                            <p:txEl>
                                              <p:pRg st="6" end="6"/>
                                            </p:txEl>
                                          </p:spTgt>
                                        </p:tgtEl>
                                        <p:attrNameLst>
                                          <p:attrName>style.visibility</p:attrName>
                                        </p:attrNameLst>
                                      </p:cBhvr>
                                      <p:to>
                                        <p:strVal val="visible"/>
                                      </p:to>
                                    </p:set>
                                    <p:anim calcmode="lin" valueType="num">
                                      <p:cBhvr additive="base">
                                        <p:cTn id="29" dur="500" fill="hold"/>
                                        <p:tgtEl>
                                          <p:spTgt spid="307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8">
                                            <p:txEl>
                                              <p:pRg st="8" end="8"/>
                                            </p:txEl>
                                          </p:spTgt>
                                        </p:tgtEl>
                                        <p:attrNameLst>
                                          <p:attrName>style.visibility</p:attrName>
                                        </p:attrNameLst>
                                      </p:cBhvr>
                                      <p:to>
                                        <p:strVal val="visible"/>
                                      </p:to>
                                    </p:set>
                                    <p:anim calcmode="lin" valueType="num">
                                      <p:cBhvr additive="base">
                                        <p:cTn id="35" dur="500" fill="hold"/>
                                        <p:tgtEl>
                                          <p:spTgt spid="3078">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7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762000" y="2819400"/>
            <a:ext cx="775885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400" dirty="0" smtClean="0">
                <a:solidFill>
                  <a:srgbClr val="99CCFF"/>
                </a:solidFill>
                <a:latin typeface="+mj-lt"/>
              </a:rPr>
              <a:t>Many thanks </a:t>
            </a:r>
            <a:r>
              <a:rPr lang="en-US" altLang="en-US" sz="4400" dirty="0">
                <a:solidFill>
                  <a:srgbClr val="99CCFF"/>
                </a:solidFill>
                <a:latin typeface="+mj-lt"/>
              </a:rPr>
              <a:t>for your attention</a:t>
            </a:r>
            <a:r>
              <a:rPr lang="en-US" altLang="en-US" sz="4400" dirty="0" smtClean="0">
                <a:solidFill>
                  <a:srgbClr val="99CCFF"/>
                </a:solidFill>
                <a:latin typeface="+mj-lt"/>
              </a:rPr>
              <a:t>!</a:t>
            </a:r>
          </a:p>
          <a:p>
            <a:pPr algn="ctr" eaLnBrk="1" hangingPunct="1"/>
            <a:r>
              <a:rPr lang="en-US" altLang="en-US" sz="3200" dirty="0" smtClean="0">
                <a:solidFill>
                  <a:srgbClr val="99CCFF"/>
                </a:solidFill>
                <a:latin typeface="+mj-lt"/>
              </a:rPr>
              <a:t>hbartjr@tulane.edu</a:t>
            </a:r>
            <a:endParaRPr lang="en-US" altLang="en-US" sz="3200" dirty="0">
              <a:solidFill>
                <a:srgbClr val="99CCFF"/>
              </a:solidFill>
              <a:latin typeface="+mj-lt"/>
            </a:endParaRPr>
          </a:p>
        </p:txBody>
      </p:sp>
      <p:pic>
        <p:nvPicPr>
          <p:cNvPr id="3" name="Picture 2" descr="TUBRI"/>
          <p:cNvPicPr>
            <a:picLocks noChangeAspect="1" noChangeArrowheads="1"/>
          </p:cNvPicPr>
          <p:nvPr/>
        </p:nvPicPr>
        <p:blipFill>
          <a:blip r:embed="rId2" cstate="print"/>
          <a:srcRect/>
          <a:stretch>
            <a:fillRect/>
          </a:stretch>
        </p:blipFill>
        <p:spPr bwMode="auto">
          <a:xfrm>
            <a:off x="3810000" y="4876800"/>
            <a:ext cx="1515618" cy="1295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Douglas' fishes of louisia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925" y="1573213"/>
            <a:ext cx="7802563"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one fishes of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5" y="1536700"/>
            <a:ext cx="7802563"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two fishes of boo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925" y="1536700"/>
            <a:ext cx="7802563"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four fishes of boo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925" y="1517650"/>
            <a:ext cx="7802563"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 Box 10"/>
          <p:cNvSpPr txBox="1">
            <a:spLocks noChangeArrowheads="1"/>
          </p:cNvSpPr>
          <p:nvPr/>
        </p:nvSpPr>
        <p:spPr bwMode="auto">
          <a:xfrm>
            <a:off x="1498600" y="182563"/>
            <a:ext cx="6273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3200" dirty="0" smtClean="0">
                <a:solidFill>
                  <a:schemeClr val="bg1"/>
                </a:solidFill>
                <a:effectLst>
                  <a:outerShdw blurRad="38100" dist="38100" dir="2700000" algn="tl">
                    <a:srgbClr val="000000">
                      <a:alpha val="43137"/>
                    </a:srgbClr>
                  </a:outerShdw>
                </a:effectLst>
                <a:latin typeface="+mj-lt"/>
              </a:rPr>
              <a:t>New paradigm in state fish guides</a:t>
            </a:r>
          </a:p>
        </p:txBody>
      </p:sp>
      <p:sp>
        <p:nvSpPr>
          <p:cNvPr id="2" name="TextBox 1"/>
          <p:cNvSpPr txBox="1"/>
          <p:nvPr/>
        </p:nvSpPr>
        <p:spPr>
          <a:xfrm>
            <a:off x="5726698" y="1916668"/>
            <a:ext cx="2587568" cy="369332"/>
          </a:xfrm>
          <a:prstGeom prst="rect">
            <a:avLst/>
          </a:prstGeom>
          <a:noFill/>
        </p:spPr>
        <p:txBody>
          <a:bodyPr wrap="none" rtlCol="0">
            <a:spAutoFit/>
          </a:bodyPr>
          <a:lstStyle/>
          <a:p>
            <a:r>
              <a:rPr lang="en-US" dirty="0" smtClean="0">
                <a:solidFill>
                  <a:schemeClr val="bg1"/>
                </a:solidFill>
                <a:latin typeface="+mj-lt"/>
              </a:rPr>
              <a:t>Fishes of Arkansas, 1988 </a:t>
            </a:r>
            <a:endParaRPr lang="en-US" dirty="0">
              <a:solidFill>
                <a:schemeClr val="bg1"/>
              </a:solidFill>
              <a:latin typeface="+mj-lt"/>
            </a:endParaRPr>
          </a:p>
        </p:txBody>
      </p:sp>
      <p:sp>
        <p:nvSpPr>
          <p:cNvPr id="3" name="TextBox 2"/>
          <p:cNvSpPr txBox="1"/>
          <p:nvPr/>
        </p:nvSpPr>
        <p:spPr>
          <a:xfrm>
            <a:off x="1223176" y="1840468"/>
            <a:ext cx="2510624" cy="369332"/>
          </a:xfrm>
          <a:prstGeom prst="rect">
            <a:avLst/>
          </a:prstGeom>
          <a:noFill/>
        </p:spPr>
        <p:txBody>
          <a:bodyPr wrap="none" rtlCol="0">
            <a:spAutoFit/>
          </a:bodyPr>
          <a:lstStyle/>
          <a:p>
            <a:r>
              <a:rPr lang="en-US" dirty="0" smtClean="0">
                <a:solidFill>
                  <a:schemeClr val="bg1"/>
                </a:solidFill>
                <a:latin typeface="+mj-lt"/>
              </a:rPr>
              <a:t>Fishes of Alabama, 1996</a:t>
            </a:r>
            <a:endParaRPr lang="en-US" dirty="0">
              <a:solidFill>
                <a:schemeClr val="bg1"/>
              </a:solidFill>
              <a:latin typeface="+mj-lt"/>
            </a:endParaRPr>
          </a:p>
        </p:txBody>
      </p:sp>
      <p:sp>
        <p:nvSpPr>
          <p:cNvPr id="4" name="TextBox 3"/>
          <p:cNvSpPr txBox="1"/>
          <p:nvPr/>
        </p:nvSpPr>
        <p:spPr>
          <a:xfrm>
            <a:off x="5181600" y="6172200"/>
            <a:ext cx="3331361" cy="369332"/>
          </a:xfrm>
          <a:prstGeom prst="rect">
            <a:avLst/>
          </a:prstGeom>
          <a:noFill/>
        </p:spPr>
        <p:txBody>
          <a:bodyPr wrap="none" rtlCol="0">
            <a:spAutoFit/>
          </a:bodyPr>
          <a:lstStyle/>
          <a:p>
            <a:r>
              <a:rPr lang="en-US" dirty="0" smtClean="0">
                <a:solidFill>
                  <a:schemeClr val="bg1"/>
                </a:solidFill>
                <a:latin typeface="+mj-lt"/>
              </a:rPr>
              <a:t>Inland Fishes of Mississippi, 2001</a:t>
            </a:r>
            <a:endParaRPr lang="en-US" dirty="0">
              <a:solidFill>
                <a:schemeClr val="bg1"/>
              </a:solidFill>
              <a:latin typeface="+mj-lt"/>
            </a:endParaRPr>
          </a:p>
        </p:txBody>
      </p:sp>
      <p:sp>
        <p:nvSpPr>
          <p:cNvPr id="5" name="TextBox 4"/>
          <p:cNvSpPr txBox="1"/>
          <p:nvPr/>
        </p:nvSpPr>
        <p:spPr>
          <a:xfrm>
            <a:off x="990600" y="6172200"/>
            <a:ext cx="2534668" cy="369332"/>
          </a:xfrm>
          <a:prstGeom prst="rect">
            <a:avLst/>
          </a:prstGeom>
          <a:noFill/>
        </p:spPr>
        <p:txBody>
          <a:bodyPr wrap="none" rtlCol="0">
            <a:spAutoFit/>
          </a:bodyPr>
          <a:lstStyle/>
          <a:p>
            <a:r>
              <a:rPr lang="en-US" dirty="0" smtClean="0">
                <a:solidFill>
                  <a:schemeClr val="bg1"/>
                </a:solidFill>
                <a:latin typeface="+mj-lt"/>
              </a:rPr>
              <a:t>Fishes of Alabama, 2004</a:t>
            </a:r>
            <a:endParaRPr lang="en-US"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554163"/>
            <a:ext cx="8553450" cy="53038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291" name="Picture 4" descr="FIshes of Louisiana det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4163"/>
            <a:ext cx="755015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5"/>
          <p:cNvSpPr txBox="1">
            <a:spLocks noChangeArrowheads="1"/>
          </p:cNvSpPr>
          <p:nvPr/>
        </p:nvSpPr>
        <p:spPr bwMode="auto">
          <a:xfrm>
            <a:off x="762000" y="152400"/>
            <a:ext cx="7848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3200" dirty="0">
                <a:solidFill>
                  <a:schemeClr val="bg1"/>
                </a:solidFill>
              </a:rPr>
              <a:t> </a:t>
            </a:r>
            <a:r>
              <a:rPr lang="en-US" altLang="en-US" sz="3600" dirty="0">
                <a:solidFill>
                  <a:schemeClr val="bg1"/>
                </a:solidFill>
                <a:effectLst>
                  <a:outerShdw blurRad="38100" dist="38100" dir="2700000" algn="tl">
                    <a:srgbClr val="000000">
                      <a:alpha val="43137"/>
                    </a:srgbClr>
                  </a:outerShdw>
                </a:effectLst>
                <a:latin typeface="+mj-lt"/>
              </a:rPr>
              <a:t>Species account from Douglas’ (1974)</a:t>
            </a:r>
          </a:p>
          <a:p>
            <a:pPr>
              <a:defRPr/>
            </a:pPr>
            <a:r>
              <a:rPr lang="en-US" altLang="en-US" sz="3600" i="1" dirty="0">
                <a:solidFill>
                  <a:schemeClr val="bg1"/>
                </a:solidFill>
                <a:effectLst>
                  <a:outerShdw blurRad="38100" dist="38100" dir="2700000" algn="tl">
                    <a:srgbClr val="000000">
                      <a:alpha val="43137"/>
                    </a:srgbClr>
                  </a:outerShdw>
                </a:effectLst>
                <a:latin typeface="+mj-lt"/>
              </a:rPr>
              <a:t>                                           Fishes of Louisiana</a:t>
            </a:r>
            <a:r>
              <a:rPr lang="en-US" altLang="en-US" sz="3600" dirty="0">
                <a:solidFill>
                  <a:schemeClr val="bg1"/>
                </a:solidFill>
                <a:effectLst>
                  <a:outerShdw blurRad="38100" dist="38100" dir="2700000" algn="tl">
                    <a:srgbClr val="000000">
                      <a:alpha val="43137"/>
                    </a:srgbClr>
                  </a:outerShdw>
                </a:effectLst>
                <a:latin typeface="+mj-lt"/>
              </a:rPr>
              <a:t> </a:t>
            </a:r>
          </a:p>
        </p:txBody>
      </p:sp>
      <p:sp>
        <p:nvSpPr>
          <p:cNvPr id="4102" name="Text Box 6"/>
          <p:cNvSpPr txBox="1">
            <a:spLocks noChangeArrowheads="1"/>
          </p:cNvSpPr>
          <p:nvPr/>
        </p:nvSpPr>
        <p:spPr bwMode="auto">
          <a:xfrm>
            <a:off x="304800" y="1981200"/>
            <a:ext cx="13516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chemeClr val="bg1"/>
                </a:solidFill>
                <a:latin typeface="+mj-lt"/>
              </a:rPr>
              <a:t>Geographic </a:t>
            </a:r>
          </a:p>
          <a:p>
            <a:pPr eaLnBrk="1" hangingPunct="1"/>
            <a:r>
              <a:rPr lang="en-US" altLang="en-US" dirty="0">
                <a:solidFill>
                  <a:schemeClr val="bg1"/>
                </a:solidFill>
                <a:latin typeface="+mj-lt"/>
              </a:rPr>
              <a:t>distribution</a:t>
            </a:r>
          </a:p>
          <a:p>
            <a:pPr eaLnBrk="1" hangingPunct="1"/>
            <a:endParaRPr lang="en-US" altLang="en-US" dirty="0">
              <a:solidFill>
                <a:schemeClr val="bg1"/>
              </a:solidFill>
              <a:latin typeface="+mj-lt"/>
            </a:endParaRPr>
          </a:p>
        </p:txBody>
      </p:sp>
      <p:sp>
        <p:nvSpPr>
          <p:cNvPr id="4103" name="Text Box 7"/>
          <p:cNvSpPr txBox="1">
            <a:spLocks noChangeArrowheads="1"/>
          </p:cNvSpPr>
          <p:nvPr/>
        </p:nvSpPr>
        <p:spPr bwMode="auto">
          <a:xfrm>
            <a:off x="228600" y="2819400"/>
            <a:ext cx="16065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chemeClr val="bg1"/>
                </a:solidFill>
                <a:latin typeface="+mj-lt"/>
              </a:rPr>
              <a:t>Distinguishing </a:t>
            </a:r>
          </a:p>
          <a:p>
            <a:pPr eaLnBrk="1" hangingPunct="1"/>
            <a:r>
              <a:rPr lang="en-US" altLang="en-US" dirty="0">
                <a:solidFill>
                  <a:schemeClr val="bg1"/>
                </a:solidFill>
                <a:latin typeface="+mj-lt"/>
              </a:rPr>
              <a:t>characters</a:t>
            </a:r>
          </a:p>
        </p:txBody>
      </p:sp>
      <p:sp>
        <p:nvSpPr>
          <p:cNvPr id="4104" name="Text Box 8"/>
          <p:cNvSpPr txBox="1">
            <a:spLocks noChangeArrowheads="1"/>
          </p:cNvSpPr>
          <p:nvPr/>
        </p:nvSpPr>
        <p:spPr bwMode="auto">
          <a:xfrm>
            <a:off x="374650" y="6491288"/>
            <a:ext cx="374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chemeClr val="bg1"/>
                </a:solidFill>
                <a:latin typeface="+mj-lt"/>
              </a:rPr>
              <a:t>Very little information about biology</a:t>
            </a:r>
          </a:p>
        </p:txBody>
      </p:sp>
      <p:sp>
        <p:nvSpPr>
          <p:cNvPr id="4106" name="Line 10"/>
          <p:cNvSpPr>
            <a:spLocks noChangeShapeType="1"/>
          </p:cNvSpPr>
          <p:nvPr/>
        </p:nvSpPr>
        <p:spPr bwMode="auto">
          <a:xfrm flipV="1">
            <a:off x="1295400" y="5257800"/>
            <a:ext cx="762000" cy="1066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Line 13"/>
          <p:cNvSpPr>
            <a:spLocks noChangeShapeType="1"/>
          </p:cNvSpPr>
          <p:nvPr/>
        </p:nvSpPr>
        <p:spPr bwMode="auto">
          <a:xfrm>
            <a:off x="1447800" y="3124200"/>
            <a:ext cx="76200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0" name="Line 14"/>
          <p:cNvSpPr>
            <a:spLocks noChangeShapeType="1"/>
          </p:cNvSpPr>
          <p:nvPr/>
        </p:nvSpPr>
        <p:spPr bwMode="auto">
          <a:xfrm>
            <a:off x="1676400" y="2514600"/>
            <a:ext cx="609600" cy="152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1" name="Text Box 15"/>
          <p:cNvSpPr txBox="1">
            <a:spLocks noChangeArrowheads="1"/>
          </p:cNvSpPr>
          <p:nvPr/>
        </p:nvSpPr>
        <p:spPr bwMode="auto">
          <a:xfrm>
            <a:off x="7467600" y="2741613"/>
            <a:ext cx="1390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chemeClr val="bg1"/>
                </a:solidFill>
                <a:latin typeface="+mj-lt"/>
              </a:rPr>
              <a:t>Hand-made</a:t>
            </a:r>
          </a:p>
          <a:p>
            <a:pPr eaLnBrk="1" hangingPunct="1"/>
            <a:r>
              <a:rPr lang="en-US" altLang="en-US" dirty="0">
                <a:solidFill>
                  <a:schemeClr val="bg1"/>
                </a:solidFill>
                <a:latin typeface="+mj-lt"/>
              </a:rPr>
              <a:t>Distribution </a:t>
            </a:r>
          </a:p>
          <a:p>
            <a:pPr eaLnBrk="1" hangingPunct="1"/>
            <a:r>
              <a:rPr lang="en-US" altLang="en-US" dirty="0">
                <a:solidFill>
                  <a:schemeClr val="bg1"/>
                </a:solidFill>
                <a:latin typeface="+mj-lt"/>
              </a:rPr>
              <a:t>map</a:t>
            </a:r>
          </a:p>
        </p:txBody>
      </p:sp>
      <p:sp>
        <p:nvSpPr>
          <p:cNvPr id="4112" name="Text Box 16"/>
          <p:cNvSpPr txBox="1">
            <a:spLocks noChangeArrowheads="1"/>
          </p:cNvSpPr>
          <p:nvPr/>
        </p:nvSpPr>
        <p:spPr bwMode="auto">
          <a:xfrm>
            <a:off x="7467600" y="1598613"/>
            <a:ext cx="130837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chemeClr val="bg1"/>
                </a:solidFill>
                <a:latin typeface="+mj-lt"/>
              </a:rPr>
              <a:t>Pen and ink</a:t>
            </a:r>
          </a:p>
          <a:p>
            <a:pPr eaLnBrk="1" hangingPunct="1"/>
            <a:r>
              <a:rPr lang="en-US" altLang="en-US" dirty="0">
                <a:solidFill>
                  <a:schemeClr val="bg1"/>
                </a:solidFill>
                <a:latin typeface="+mj-lt"/>
              </a:rPr>
              <a:t>illustration</a:t>
            </a:r>
          </a:p>
          <a:p>
            <a:pPr eaLnBrk="1" hangingPunct="1"/>
            <a:r>
              <a:rPr lang="en-US" altLang="en-US" dirty="0">
                <a:solidFill>
                  <a:schemeClr val="bg1"/>
                </a:solidFill>
                <a:latin typeface="+mj-lt"/>
              </a:rPr>
              <a:t>of species</a:t>
            </a:r>
          </a:p>
        </p:txBody>
      </p:sp>
      <p:sp>
        <p:nvSpPr>
          <p:cNvPr id="4113" name="Line 17"/>
          <p:cNvSpPr>
            <a:spLocks noChangeShapeType="1"/>
          </p:cNvSpPr>
          <p:nvPr/>
        </p:nvSpPr>
        <p:spPr bwMode="auto">
          <a:xfrm flipH="1">
            <a:off x="6705600" y="2293938"/>
            <a:ext cx="533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4" name="Line 18"/>
          <p:cNvSpPr>
            <a:spLocks noChangeShapeType="1"/>
          </p:cNvSpPr>
          <p:nvPr/>
        </p:nvSpPr>
        <p:spPr bwMode="auto">
          <a:xfrm flipH="1">
            <a:off x="6477000" y="3124200"/>
            <a:ext cx="990600" cy="914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3" grpId="0"/>
      <p:bldP spid="4104" grpId="0"/>
      <p:bldP spid="4106" grpId="0" animBg="1"/>
      <p:bldP spid="4109" grpId="0" animBg="1"/>
      <p:bldP spid="4110" grpId="0" animBg="1"/>
      <p:bldP spid="4111" grpId="0"/>
      <p:bldP spid="4112" grpId="0"/>
      <p:bldP spid="4113" grpId="0" animBg="1"/>
      <p:bldP spid="41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Fishes of Alabama det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438" y="1295400"/>
            <a:ext cx="5745162"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p:cNvSpPr txBox="1">
            <a:spLocks noChangeArrowheads="1"/>
          </p:cNvSpPr>
          <p:nvPr/>
        </p:nvSpPr>
        <p:spPr bwMode="auto">
          <a:xfrm>
            <a:off x="514350" y="228600"/>
            <a:ext cx="83248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dirty="0">
                <a:solidFill>
                  <a:schemeClr val="bg1"/>
                </a:solidFill>
                <a:effectLst>
                  <a:outerShdw blurRad="38100" dist="38100" dir="2700000" algn="tl">
                    <a:srgbClr val="000000">
                      <a:alpha val="43137"/>
                    </a:srgbClr>
                  </a:outerShdw>
                </a:effectLst>
                <a:latin typeface="+mj-lt"/>
              </a:rPr>
              <a:t>Species account in </a:t>
            </a:r>
            <a:r>
              <a:rPr lang="en-US" altLang="en-US" sz="2800" dirty="0" err="1">
                <a:solidFill>
                  <a:schemeClr val="bg1"/>
                </a:solidFill>
                <a:effectLst>
                  <a:outerShdw blurRad="38100" dist="38100" dir="2700000" algn="tl">
                    <a:srgbClr val="000000">
                      <a:alpha val="43137"/>
                    </a:srgbClr>
                  </a:outerShdw>
                </a:effectLst>
                <a:latin typeface="+mj-lt"/>
              </a:rPr>
              <a:t>Boschung</a:t>
            </a:r>
            <a:r>
              <a:rPr lang="en-US" altLang="en-US" sz="2800" dirty="0">
                <a:solidFill>
                  <a:schemeClr val="bg1"/>
                </a:solidFill>
                <a:effectLst>
                  <a:outerShdw blurRad="38100" dist="38100" dir="2700000" algn="tl">
                    <a:srgbClr val="000000">
                      <a:alpha val="43137"/>
                    </a:srgbClr>
                  </a:outerShdw>
                </a:effectLst>
                <a:latin typeface="+mj-lt"/>
              </a:rPr>
              <a:t> et al.’s </a:t>
            </a:r>
            <a:r>
              <a:rPr lang="en-US" altLang="en-US" sz="2800" i="1" dirty="0">
                <a:solidFill>
                  <a:schemeClr val="bg1"/>
                </a:solidFill>
                <a:effectLst>
                  <a:outerShdw blurRad="38100" dist="38100" dir="2700000" algn="tl">
                    <a:srgbClr val="000000">
                      <a:alpha val="43137"/>
                    </a:srgbClr>
                  </a:outerShdw>
                </a:effectLst>
                <a:latin typeface="+mj-lt"/>
              </a:rPr>
              <a:t>Fishes of Alabama</a:t>
            </a:r>
          </a:p>
        </p:txBody>
      </p:sp>
      <p:sp>
        <p:nvSpPr>
          <p:cNvPr id="5128" name="Text Box 8"/>
          <p:cNvSpPr txBox="1">
            <a:spLocks noChangeArrowheads="1"/>
          </p:cNvSpPr>
          <p:nvPr/>
        </p:nvSpPr>
        <p:spPr bwMode="auto">
          <a:xfrm>
            <a:off x="112713" y="914400"/>
            <a:ext cx="4245073"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spcAft>
                <a:spcPts val="1200"/>
              </a:spcAft>
              <a:buClr>
                <a:schemeClr val="accent1"/>
              </a:buClr>
              <a:buFont typeface="Candara" panose="020E0502030303020204" pitchFamily="34" charset="0"/>
              <a:buChar char="*"/>
              <a:defRPr/>
            </a:pPr>
            <a:r>
              <a:rPr lang="en-US" altLang="en-US" sz="2400" dirty="0" smtClean="0">
                <a:solidFill>
                  <a:schemeClr val="tx2"/>
                </a:solidFill>
                <a:latin typeface="+mj-lt"/>
              </a:rPr>
              <a:t>Color </a:t>
            </a:r>
            <a:r>
              <a:rPr lang="en-US" altLang="en-US" sz="2400" dirty="0" smtClean="0">
                <a:solidFill>
                  <a:schemeClr val="tx2"/>
                </a:solidFill>
                <a:latin typeface="+mj-lt"/>
              </a:rPr>
              <a:t>illustrations of species.</a:t>
            </a:r>
            <a:endParaRPr lang="en-US" altLang="en-US" sz="2400" dirty="0">
              <a:solidFill>
                <a:schemeClr val="tx2"/>
              </a:solidFill>
              <a:latin typeface="+mj-lt"/>
            </a:endParaRPr>
          </a:p>
          <a:p>
            <a:pPr marL="342900" indent="-342900">
              <a:spcAft>
                <a:spcPts val="0"/>
              </a:spcAft>
              <a:buClr>
                <a:schemeClr val="accent1"/>
              </a:buClr>
              <a:buFont typeface="Candara" panose="020E0502030303020204" pitchFamily="34" charset="0"/>
              <a:buChar char="*"/>
              <a:defRPr/>
            </a:pPr>
            <a:r>
              <a:rPr lang="en-US" altLang="en-US" sz="2400" dirty="0" smtClean="0">
                <a:solidFill>
                  <a:schemeClr val="tx2"/>
                </a:solidFill>
                <a:latin typeface="+mj-lt"/>
              </a:rPr>
              <a:t>State </a:t>
            </a:r>
            <a:r>
              <a:rPr lang="en-US" altLang="en-US" sz="2400" dirty="0">
                <a:solidFill>
                  <a:schemeClr val="tx2"/>
                </a:solidFill>
                <a:latin typeface="+mj-lt"/>
              </a:rPr>
              <a:t>and overall</a:t>
            </a:r>
          </a:p>
          <a:p>
            <a:pPr>
              <a:spcAft>
                <a:spcPts val="0"/>
              </a:spcAft>
              <a:buClr>
                <a:schemeClr val="accent1"/>
              </a:buClr>
              <a:defRPr/>
            </a:pPr>
            <a:r>
              <a:rPr lang="en-US" altLang="en-US" sz="2400" dirty="0">
                <a:solidFill>
                  <a:schemeClr val="tx2"/>
                </a:solidFill>
                <a:latin typeface="+mj-lt"/>
              </a:rPr>
              <a:t> </a:t>
            </a:r>
            <a:r>
              <a:rPr lang="en-US" altLang="en-US" sz="2400" dirty="0" smtClean="0">
                <a:solidFill>
                  <a:schemeClr val="tx2"/>
                </a:solidFill>
                <a:latin typeface="+mj-lt"/>
              </a:rPr>
              <a:t>    </a:t>
            </a:r>
            <a:r>
              <a:rPr lang="en-US" altLang="en-US" sz="2400" dirty="0">
                <a:solidFill>
                  <a:schemeClr val="tx2"/>
                </a:solidFill>
                <a:latin typeface="+mj-lt"/>
              </a:rPr>
              <a:t>U.S. distribution </a:t>
            </a:r>
          </a:p>
          <a:p>
            <a:pPr>
              <a:spcAft>
                <a:spcPts val="0"/>
              </a:spcAft>
              <a:buClr>
                <a:schemeClr val="accent1"/>
              </a:buClr>
              <a:defRPr/>
            </a:pPr>
            <a:r>
              <a:rPr lang="en-US" altLang="en-US" sz="2400" dirty="0">
                <a:solidFill>
                  <a:schemeClr val="tx2"/>
                </a:solidFill>
                <a:latin typeface="+mj-lt"/>
              </a:rPr>
              <a:t> </a:t>
            </a:r>
            <a:r>
              <a:rPr lang="en-US" altLang="en-US" sz="2400" dirty="0" smtClean="0">
                <a:solidFill>
                  <a:schemeClr val="tx2"/>
                </a:solidFill>
                <a:latin typeface="+mj-lt"/>
              </a:rPr>
              <a:t>    depicted on </a:t>
            </a:r>
          </a:p>
          <a:p>
            <a:pPr>
              <a:spcAft>
                <a:spcPts val="0"/>
              </a:spcAft>
              <a:buClr>
                <a:schemeClr val="accent1"/>
              </a:buClr>
              <a:defRPr/>
            </a:pPr>
            <a:r>
              <a:rPr lang="en-US" altLang="en-US" sz="2400" dirty="0">
                <a:solidFill>
                  <a:schemeClr val="tx2"/>
                </a:solidFill>
                <a:latin typeface="+mj-lt"/>
              </a:rPr>
              <a:t> </a:t>
            </a:r>
            <a:r>
              <a:rPr lang="en-US" altLang="en-US" sz="2400" dirty="0" smtClean="0">
                <a:solidFill>
                  <a:schemeClr val="tx2"/>
                </a:solidFill>
                <a:latin typeface="+mj-lt"/>
              </a:rPr>
              <a:t>    computer- generated</a:t>
            </a:r>
          </a:p>
          <a:p>
            <a:pPr>
              <a:spcAft>
                <a:spcPts val="1200"/>
              </a:spcAft>
              <a:buClr>
                <a:schemeClr val="accent1"/>
              </a:buClr>
              <a:defRPr/>
            </a:pPr>
            <a:r>
              <a:rPr lang="en-US" altLang="en-US" sz="2400" dirty="0" smtClean="0">
                <a:solidFill>
                  <a:schemeClr val="tx2"/>
                </a:solidFill>
                <a:latin typeface="+mj-lt"/>
              </a:rPr>
              <a:t>     </a:t>
            </a:r>
            <a:r>
              <a:rPr lang="en-US" altLang="en-US" sz="2400" dirty="0" smtClean="0">
                <a:solidFill>
                  <a:schemeClr val="tx2"/>
                </a:solidFill>
                <a:latin typeface="+mj-lt"/>
              </a:rPr>
              <a:t>colored maps</a:t>
            </a:r>
            <a:r>
              <a:rPr lang="en-US" altLang="en-US" sz="2400" dirty="0" smtClean="0">
                <a:solidFill>
                  <a:schemeClr val="tx2"/>
                </a:solidFill>
                <a:latin typeface="+mj-lt"/>
              </a:rPr>
              <a:t>.</a:t>
            </a:r>
            <a:endParaRPr lang="en-US" altLang="en-US" sz="2400" dirty="0">
              <a:solidFill>
                <a:schemeClr val="tx2"/>
              </a:solidFill>
              <a:latin typeface="+mj-lt"/>
            </a:endParaRPr>
          </a:p>
          <a:p>
            <a:pPr marL="342900" indent="-342900">
              <a:spcAft>
                <a:spcPts val="0"/>
              </a:spcAft>
              <a:buClr>
                <a:schemeClr val="accent1"/>
              </a:buClr>
              <a:buFont typeface="Candara" panose="020E0502030303020204" pitchFamily="34" charset="0"/>
              <a:buChar char="*"/>
              <a:defRPr/>
            </a:pPr>
            <a:r>
              <a:rPr lang="en-US" altLang="en-US" sz="2400" dirty="0" smtClean="0">
                <a:solidFill>
                  <a:schemeClr val="tx2"/>
                </a:solidFill>
                <a:latin typeface="+mj-lt"/>
              </a:rPr>
              <a:t>General </a:t>
            </a:r>
            <a:r>
              <a:rPr lang="en-US" altLang="en-US" sz="2400" dirty="0">
                <a:solidFill>
                  <a:schemeClr val="tx2"/>
                </a:solidFill>
                <a:latin typeface="+mj-lt"/>
              </a:rPr>
              <a:t>description </a:t>
            </a:r>
          </a:p>
          <a:p>
            <a:pPr>
              <a:spcAft>
                <a:spcPts val="1200"/>
              </a:spcAft>
              <a:buClr>
                <a:schemeClr val="accent1"/>
              </a:buClr>
              <a:defRPr/>
            </a:pPr>
            <a:r>
              <a:rPr lang="en-US" altLang="en-US" sz="2400" dirty="0" smtClean="0">
                <a:solidFill>
                  <a:schemeClr val="tx2"/>
                </a:solidFill>
                <a:latin typeface="+mj-lt"/>
              </a:rPr>
              <a:t>     </a:t>
            </a:r>
            <a:r>
              <a:rPr lang="en-US" altLang="en-US" sz="2400" dirty="0">
                <a:solidFill>
                  <a:schemeClr val="tx2"/>
                </a:solidFill>
                <a:latin typeface="+mj-lt"/>
              </a:rPr>
              <a:t>and </a:t>
            </a:r>
            <a:r>
              <a:rPr lang="en-US" altLang="en-US" sz="2400" dirty="0" smtClean="0">
                <a:solidFill>
                  <a:schemeClr val="tx2"/>
                </a:solidFill>
                <a:latin typeface="+mj-lt"/>
              </a:rPr>
              <a:t>characteristics.</a:t>
            </a:r>
            <a:endParaRPr lang="en-US" altLang="en-US" sz="2400" dirty="0">
              <a:solidFill>
                <a:schemeClr val="tx2"/>
              </a:solidFill>
              <a:latin typeface="+mj-lt"/>
            </a:endParaRPr>
          </a:p>
          <a:p>
            <a:pPr marL="342900" indent="-342900">
              <a:spcAft>
                <a:spcPts val="1200"/>
              </a:spcAft>
              <a:buClr>
                <a:schemeClr val="accent1"/>
              </a:buClr>
              <a:buFont typeface="Candara" panose="020E0502030303020204" pitchFamily="34" charset="0"/>
              <a:buChar char="*"/>
              <a:defRPr/>
            </a:pPr>
            <a:r>
              <a:rPr lang="en-US" altLang="en-US" sz="2400" dirty="0" smtClean="0">
                <a:solidFill>
                  <a:schemeClr val="tx2"/>
                </a:solidFill>
                <a:latin typeface="+mj-lt"/>
              </a:rPr>
              <a:t>Similar </a:t>
            </a:r>
            <a:r>
              <a:rPr lang="en-US" altLang="en-US" sz="2400" dirty="0" smtClean="0">
                <a:solidFill>
                  <a:schemeClr val="tx2"/>
                </a:solidFill>
                <a:latin typeface="+mj-lt"/>
              </a:rPr>
              <a:t>species.</a:t>
            </a:r>
            <a:endParaRPr lang="en-US" altLang="en-US" sz="2400" dirty="0">
              <a:solidFill>
                <a:schemeClr val="tx2"/>
              </a:solidFill>
              <a:latin typeface="+mj-lt"/>
            </a:endParaRPr>
          </a:p>
          <a:p>
            <a:pPr marL="342900" indent="-342900">
              <a:spcAft>
                <a:spcPts val="1200"/>
              </a:spcAft>
              <a:buClr>
                <a:schemeClr val="accent1"/>
              </a:buClr>
              <a:buFont typeface="Candara" panose="020E0502030303020204" pitchFamily="34" charset="0"/>
              <a:buChar char="*"/>
              <a:defRPr/>
            </a:pPr>
            <a:r>
              <a:rPr lang="en-US" altLang="en-US" sz="2400" dirty="0" smtClean="0">
                <a:solidFill>
                  <a:schemeClr val="tx2"/>
                </a:solidFill>
                <a:latin typeface="+mj-lt"/>
              </a:rPr>
              <a:t>Habitat and Biology.</a:t>
            </a:r>
            <a:endParaRPr lang="en-US" altLang="en-US" sz="2400" dirty="0">
              <a:solidFill>
                <a:schemeClr val="tx2"/>
              </a:solidFill>
              <a:latin typeface="+mj-lt"/>
            </a:endParaRPr>
          </a:p>
          <a:p>
            <a:pPr marL="342900" indent="-342900">
              <a:spcAft>
                <a:spcPts val="1200"/>
              </a:spcAft>
              <a:buClr>
                <a:schemeClr val="accent1"/>
              </a:buClr>
              <a:buFont typeface="Candara" panose="020E0502030303020204" pitchFamily="34" charset="0"/>
              <a:buChar char="*"/>
              <a:defRPr/>
            </a:pPr>
            <a:r>
              <a:rPr lang="en-US" altLang="en-US" sz="2400" dirty="0" smtClean="0">
                <a:solidFill>
                  <a:schemeClr val="tx2"/>
                </a:solidFill>
                <a:latin typeface="+mj-lt"/>
              </a:rPr>
              <a:t>Conservation </a:t>
            </a:r>
            <a:r>
              <a:rPr lang="en-US" altLang="en-US" sz="2400" dirty="0" smtClean="0">
                <a:solidFill>
                  <a:schemeClr val="tx2"/>
                </a:solidFill>
                <a:latin typeface="+mj-lt"/>
              </a:rPr>
              <a:t>status.</a:t>
            </a:r>
            <a:endParaRPr lang="en-US" altLang="en-US" sz="2400" dirty="0">
              <a:solidFill>
                <a:schemeClr val="tx2"/>
              </a:solidFill>
              <a:latin typeface="+mj-lt"/>
            </a:endParaRPr>
          </a:p>
          <a:p>
            <a:pPr marL="342900" indent="-342900">
              <a:spcAft>
                <a:spcPts val="0"/>
              </a:spcAft>
              <a:buClr>
                <a:schemeClr val="accent1"/>
              </a:buClr>
              <a:buFont typeface="Candara" panose="020E0502030303020204" pitchFamily="34" charset="0"/>
              <a:buChar char="*"/>
              <a:defRPr/>
            </a:pPr>
            <a:r>
              <a:rPr lang="en-US" altLang="en-US" sz="2400" dirty="0" smtClean="0">
                <a:solidFill>
                  <a:schemeClr val="tx2"/>
                </a:solidFill>
                <a:latin typeface="+mj-lt"/>
              </a:rPr>
              <a:t>Systematics and </a:t>
            </a:r>
          </a:p>
          <a:p>
            <a:pPr>
              <a:spcAft>
                <a:spcPts val="0"/>
              </a:spcAft>
              <a:buClr>
                <a:schemeClr val="accent1"/>
              </a:buClr>
              <a:defRPr/>
            </a:pPr>
            <a:r>
              <a:rPr lang="en-US" altLang="en-US" sz="2400" dirty="0">
                <a:solidFill>
                  <a:schemeClr val="tx2"/>
                </a:solidFill>
                <a:latin typeface="+mj-lt"/>
              </a:rPr>
              <a:t> </a:t>
            </a:r>
            <a:r>
              <a:rPr lang="en-US" altLang="en-US" sz="2400" dirty="0" smtClean="0">
                <a:solidFill>
                  <a:schemeClr val="tx2"/>
                </a:solidFill>
                <a:latin typeface="+mj-lt"/>
              </a:rPr>
              <a:t>    </a:t>
            </a:r>
            <a:r>
              <a:rPr lang="en-US" altLang="en-US" sz="2400" dirty="0" smtClean="0">
                <a:solidFill>
                  <a:schemeClr val="tx2"/>
                </a:solidFill>
                <a:latin typeface="+mj-lt"/>
              </a:rPr>
              <a:t>taxonomy.</a:t>
            </a:r>
            <a:endParaRPr lang="en-US" altLang="en-US" sz="2400" dirty="0">
              <a:solidFill>
                <a:schemeClr val="tx2"/>
              </a:solidFill>
              <a:effectLst>
                <a:outerShdw blurRad="38100" dist="38100" dir="2700000" algn="tl">
                  <a:srgbClr val="000000"/>
                </a:outerShdw>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8">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28">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28">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fishes of alabama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5391" y="1447800"/>
            <a:ext cx="6617609" cy="545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838200" y="177800"/>
            <a:ext cx="75279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3200" dirty="0">
                <a:solidFill>
                  <a:schemeClr val="bg1"/>
                </a:solidFill>
                <a:effectLst>
                  <a:outerShdw blurRad="38100" dist="38100" dir="2700000" algn="tl">
                    <a:srgbClr val="000000">
                      <a:alpha val="43137"/>
                    </a:srgbClr>
                  </a:outerShdw>
                </a:effectLst>
                <a:latin typeface="+mj-lt"/>
              </a:rPr>
              <a:t>Keys in </a:t>
            </a:r>
            <a:r>
              <a:rPr lang="en-US" altLang="en-US" sz="3200" dirty="0" err="1">
                <a:solidFill>
                  <a:schemeClr val="bg1"/>
                </a:solidFill>
                <a:effectLst>
                  <a:outerShdw blurRad="38100" dist="38100" dir="2700000" algn="tl">
                    <a:srgbClr val="000000">
                      <a:alpha val="43137"/>
                    </a:srgbClr>
                  </a:outerShdw>
                </a:effectLst>
                <a:latin typeface="+mj-lt"/>
              </a:rPr>
              <a:t>Boschung</a:t>
            </a:r>
            <a:r>
              <a:rPr lang="en-US" altLang="en-US" sz="3200" dirty="0">
                <a:solidFill>
                  <a:schemeClr val="bg1"/>
                </a:solidFill>
                <a:effectLst>
                  <a:outerShdw blurRad="38100" dist="38100" dir="2700000" algn="tl">
                    <a:srgbClr val="000000">
                      <a:alpha val="43137"/>
                    </a:srgbClr>
                  </a:outerShdw>
                </a:effectLst>
                <a:latin typeface="+mj-lt"/>
              </a:rPr>
              <a:t> et al.’s </a:t>
            </a:r>
            <a:r>
              <a:rPr lang="en-US" altLang="en-US" sz="3200" i="1" dirty="0">
                <a:solidFill>
                  <a:schemeClr val="bg1"/>
                </a:solidFill>
                <a:effectLst>
                  <a:outerShdw blurRad="38100" dist="38100" dir="2700000" algn="tl">
                    <a:srgbClr val="000000">
                      <a:alpha val="43137"/>
                    </a:srgbClr>
                  </a:outerShdw>
                </a:effectLst>
                <a:latin typeface="+mj-lt"/>
              </a:rPr>
              <a:t>Fishes of Alabama</a:t>
            </a:r>
            <a:endParaRPr lang="en-US" altLang="en-US" sz="3200" dirty="0">
              <a:solidFill>
                <a:schemeClr val="bg1"/>
              </a:solidFill>
              <a:effectLst>
                <a:outerShdw blurRad="38100" dist="38100" dir="2700000" algn="tl">
                  <a:srgbClr val="000000">
                    <a:alpha val="43137"/>
                  </a:srgbClr>
                </a:outerShdw>
              </a:effectLst>
              <a:latin typeface="+mj-lt"/>
            </a:endParaRPr>
          </a:p>
        </p:txBody>
      </p:sp>
      <p:sp>
        <p:nvSpPr>
          <p:cNvPr id="14340" name="Text Box 8"/>
          <p:cNvSpPr txBox="1">
            <a:spLocks noChangeArrowheads="1"/>
          </p:cNvSpPr>
          <p:nvPr/>
        </p:nvSpPr>
        <p:spPr bwMode="auto">
          <a:xfrm>
            <a:off x="150813" y="1416784"/>
            <a:ext cx="20890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dirty="0">
                <a:solidFill>
                  <a:schemeClr val="tx2"/>
                </a:solidFill>
                <a:latin typeface="+mj-lt"/>
              </a:rPr>
              <a:t>Illustrated </a:t>
            </a:r>
            <a:r>
              <a:rPr lang="en-US" altLang="en-US" sz="2000" dirty="0" smtClean="0">
                <a:solidFill>
                  <a:schemeClr val="tx2"/>
                </a:solidFill>
                <a:latin typeface="+mj-lt"/>
              </a:rPr>
              <a:t>keys,</a:t>
            </a:r>
            <a:endParaRPr lang="en-US" altLang="en-US" sz="2000" dirty="0">
              <a:solidFill>
                <a:schemeClr val="tx2"/>
              </a:solidFill>
              <a:latin typeface="+mj-lt"/>
            </a:endParaRPr>
          </a:p>
          <a:p>
            <a:pPr eaLnBrk="1" hangingPunct="1"/>
            <a:r>
              <a:rPr lang="en-US" altLang="en-US" sz="2000" dirty="0">
                <a:solidFill>
                  <a:schemeClr val="tx2"/>
                </a:solidFill>
                <a:latin typeface="+mj-lt"/>
              </a:rPr>
              <a:t>s</a:t>
            </a:r>
            <a:r>
              <a:rPr lang="en-US" altLang="en-US" sz="2000" dirty="0" smtClean="0">
                <a:solidFill>
                  <a:schemeClr val="tx2"/>
                </a:solidFill>
                <a:latin typeface="+mj-lt"/>
              </a:rPr>
              <a:t>howing  </a:t>
            </a:r>
            <a:endParaRPr lang="en-US" altLang="en-US" sz="2000" dirty="0">
              <a:solidFill>
                <a:schemeClr val="tx2"/>
              </a:solidFill>
              <a:latin typeface="+mj-lt"/>
            </a:endParaRPr>
          </a:p>
          <a:p>
            <a:pPr eaLnBrk="1" hangingPunct="1"/>
            <a:r>
              <a:rPr lang="en-US" altLang="en-US" sz="2000" dirty="0" smtClean="0">
                <a:solidFill>
                  <a:schemeClr val="tx2"/>
                </a:solidFill>
                <a:latin typeface="+mj-lt"/>
              </a:rPr>
              <a:t>distinguishing </a:t>
            </a:r>
          </a:p>
          <a:p>
            <a:pPr eaLnBrk="1" hangingPunct="1"/>
            <a:r>
              <a:rPr lang="en-US" altLang="en-US" sz="2000" dirty="0" smtClean="0">
                <a:solidFill>
                  <a:schemeClr val="tx2"/>
                </a:solidFill>
                <a:latin typeface="+mj-lt"/>
              </a:rPr>
              <a:t>characteristics of </a:t>
            </a:r>
          </a:p>
          <a:p>
            <a:pPr eaLnBrk="1" hangingPunct="1"/>
            <a:r>
              <a:rPr lang="en-US" altLang="en-US" sz="2000" dirty="0" smtClean="0">
                <a:solidFill>
                  <a:schemeClr val="tx2"/>
                </a:solidFill>
                <a:latin typeface="+mj-lt"/>
              </a:rPr>
              <a:t>each species to </a:t>
            </a:r>
          </a:p>
          <a:p>
            <a:pPr eaLnBrk="1" hangingPunct="1"/>
            <a:r>
              <a:rPr lang="en-US" altLang="en-US" sz="2000" dirty="0" smtClean="0">
                <a:solidFill>
                  <a:schemeClr val="tx2"/>
                </a:solidFill>
                <a:latin typeface="+mj-lt"/>
              </a:rPr>
              <a:t>ease species </a:t>
            </a:r>
          </a:p>
          <a:p>
            <a:pPr eaLnBrk="1" hangingPunct="1"/>
            <a:r>
              <a:rPr lang="en-US" altLang="en-US" sz="2000" dirty="0" smtClean="0">
                <a:solidFill>
                  <a:schemeClr val="tx2"/>
                </a:solidFill>
                <a:latin typeface="+mj-lt"/>
              </a:rPr>
              <a:t>identification</a:t>
            </a:r>
            <a:r>
              <a:rPr lang="en-US" altLang="en-US" sz="2000" dirty="0" smtClean="0"/>
              <a:t>.</a:t>
            </a:r>
            <a:endParaRPr lang="en-US" alt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Fishes of Texas Project</a:t>
            </a:r>
            <a:endParaRPr lang="en-US" dirty="0">
              <a:effectLst>
                <a:outerShdw blurRad="38100" dist="38100" dir="2700000" algn="tl">
                  <a:srgbClr val="000000">
                    <a:alpha val="43137"/>
                  </a:srgbClr>
                </a:outerShdw>
              </a:effectLst>
            </a:endParaRPr>
          </a:p>
        </p:txBody>
      </p:sp>
      <p:pic>
        <p:nvPicPr>
          <p:cNvPr id="4301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1600200"/>
            <a:ext cx="6372225" cy="4863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834148" y="6477000"/>
            <a:ext cx="5481052" cy="369332"/>
          </a:xfrm>
          <a:prstGeom prst="rect">
            <a:avLst/>
          </a:prstGeom>
          <a:noFill/>
        </p:spPr>
        <p:txBody>
          <a:bodyPr wrap="none" rtlCol="0">
            <a:spAutoFit/>
          </a:bodyPr>
          <a:lstStyle/>
          <a:p>
            <a:r>
              <a:rPr lang="en-US" dirty="0" smtClean="0">
                <a:solidFill>
                  <a:schemeClr val="tx2"/>
                </a:solidFill>
              </a:rPr>
              <a:t>Click on the graphic to view movie in a new window.</a:t>
            </a:r>
            <a:endParaRPr lang="en-US" dirty="0">
              <a:solidFill>
                <a:schemeClr val="tx2"/>
              </a:solidFill>
            </a:endParaRPr>
          </a:p>
        </p:txBody>
      </p:sp>
    </p:spTree>
    <p:extLst>
      <p:ext uri="{BB962C8B-B14F-4D97-AF65-F5344CB8AC3E}">
        <p14:creationId xmlns:p14="http://schemas.microsoft.com/office/powerpoint/2010/main" val="3724477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67200" y="2125105"/>
            <a:ext cx="4419600" cy="4504295"/>
            <a:chOff x="2390965" y="2057430"/>
            <a:chExt cx="3773788" cy="3860795"/>
          </a:xfrm>
        </p:grpSpPr>
        <p:grpSp>
          <p:nvGrpSpPr>
            <p:cNvPr id="3" name="Group 2"/>
            <p:cNvGrpSpPr/>
            <p:nvPr/>
          </p:nvGrpSpPr>
          <p:grpSpPr>
            <a:xfrm>
              <a:off x="2390965" y="2057430"/>
              <a:ext cx="3773787" cy="1142970"/>
              <a:chOff x="1295401" y="1524062"/>
              <a:chExt cx="5802631" cy="2362201"/>
            </a:xfrm>
            <a:scene3d>
              <a:camera prst="isometricOffAxis1Top"/>
              <a:lightRig rig="threePt" dir="t"/>
            </a:scene3d>
          </p:grpSpPr>
          <p:sp>
            <p:nvSpPr>
              <p:cNvPr id="10" name="Arc 9"/>
              <p:cNvSpPr/>
              <p:nvPr/>
            </p:nvSpPr>
            <p:spPr>
              <a:xfrm rot="10800000">
                <a:off x="1295401" y="1524062"/>
                <a:ext cx="2286000" cy="2362199"/>
              </a:xfrm>
              <a:prstGeom prst="arc">
                <a:avLst>
                  <a:gd name="adj1" fmla="val 16124685"/>
                  <a:gd name="adj2" fmla="val 5434036"/>
                </a:avLst>
              </a:prstGeom>
              <a:solidFill>
                <a:schemeClr val="bg1">
                  <a:lumMod val="85000"/>
                </a:schemeClr>
              </a:solidFill>
              <a:ln w="38100">
                <a:solidFill>
                  <a:schemeClr val="accent2">
                    <a:lumMod val="75000"/>
                  </a:schemeClr>
                </a:solidFill>
              </a:ln>
              <a:sp3d extrusionH="38100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p:cNvCxnSpPr>
                <a:stCxn id="10" idx="2"/>
              </p:cNvCxnSpPr>
              <p:nvPr/>
            </p:nvCxnSpPr>
            <p:spPr>
              <a:xfrm flipV="1">
                <a:off x="2450094" y="1524062"/>
                <a:ext cx="4636508" cy="62"/>
              </a:xfrm>
              <a:prstGeom prst="line">
                <a:avLst/>
              </a:prstGeom>
              <a:ln w="38100">
                <a:solidFill>
                  <a:schemeClr val="accent2">
                    <a:lumMod val="75000"/>
                  </a:schemeClr>
                </a:solidFill>
              </a:ln>
              <a:sp3d extrusionH="38100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61524" y="3886201"/>
                <a:ext cx="4636508" cy="62"/>
              </a:xfrm>
              <a:prstGeom prst="line">
                <a:avLst/>
              </a:prstGeom>
              <a:ln w="38100">
                <a:solidFill>
                  <a:schemeClr val="accent2">
                    <a:lumMod val="75000"/>
                  </a:schemeClr>
                </a:solidFill>
              </a:ln>
              <a:sp3d extrusionH="38100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437709" y="1671380"/>
                <a:ext cx="4320276" cy="2057399"/>
              </a:xfrm>
              <a:prstGeom prst="rect">
                <a:avLst/>
              </a:prstGeom>
              <a:solidFill>
                <a:schemeClr val="bg1">
                  <a:lumMod val="85000"/>
                </a:schemeClr>
              </a:solidFill>
              <a:ln>
                <a:solidFill>
                  <a:schemeClr val="accent2">
                    <a:lumMod val="75000"/>
                  </a:schemeClr>
                </a:solidFill>
              </a:ln>
              <a:sp3d extrusionH="381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640899" y="2717825"/>
              <a:ext cx="2412327" cy="3200400"/>
            </a:xfrm>
            <a:prstGeom prst="rect">
              <a:avLst/>
            </a:prstGeom>
            <a:solidFill>
              <a:schemeClr val="accent2">
                <a:lumMod val="75000"/>
              </a:schemeClr>
            </a:solidFill>
            <a:ln>
              <a:solidFill>
                <a:schemeClr val="accent2">
                  <a:lumMod val="75000"/>
                </a:schemeClr>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n w="11430"/>
                  <a:solidFill>
                    <a:srgbClr val="F8F8F8"/>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Inland </a:t>
              </a:r>
              <a:r>
                <a:rPr lang="en-US" sz="2800" b="1" spc="150" dirty="0">
                  <a:ln w="11430"/>
                  <a:solidFill>
                    <a:srgbClr val="F8F8F8"/>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and Coastal Fishes </a:t>
              </a:r>
              <a:r>
                <a:rPr lang="en-US" sz="2800" b="1" spc="150" dirty="0" smtClean="0">
                  <a:ln w="11430"/>
                  <a:solidFill>
                    <a:srgbClr val="F8F8F8"/>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of</a:t>
              </a:r>
              <a:r>
                <a:rPr lang="en-US" sz="3200" b="1" spc="150" dirty="0" smtClean="0">
                  <a:ln w="11430"/>
                  <a:solidFill>
                    <a:srgbClr val="F8F8F8"/>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r>
                <a:rPr lang="en-US" sz="5400" b="1" spc="150" dirty="0" smtClean="0">
                  <a:ln w="11430"/>
                  <a:solidFill>
                    <a:srgbClr val="F8F8F8"/>
                  </a:solidFill>
                  <a:effectLst>
                    <a:outerShdw blurRad="25400" algn="tl" rotWithShape="0">
                      <a:srgbClr val="000000">
                        <a:alpha val="43000"/>
                      </a:srgbClr>
                    </a:outerShdw>
                  </a:effectLst>
                  <a:latin typeface="Arabic Typesetting" panose="03020402040406030203" pitchFamily="66" charset="-78"/>
                  <a:cs typeface="Arabic Typesetting" panose="03020402040406030203" pitchFamily="66" charset="-78"/>
                </a:rPr>
                <a:t>Louisiana</a:t>
              </a:r>
            </a:p>
            <a:p>
              <a:pPr algn="ctr"/>
              <a:endParaRPr lang="en-US" sz="4800" b="1" spc="150" dirty="0">
                <a:ln w="11430"/>
                <a:solidFill>
                  <a:srgbClr val="F8F8F8"/>
                </a:solidFill>
                <a:effectLst>
                  <a:outerShdw blurRad="25400" algn="tl" rotWithShape="0">
                    <a:srgbClr val="000000">
                      <a:alpha val="43000"/>
                    </a:srgbClr>
                  </a:outerShdw>
                </a:effectLst>
              </a:endParaRPr>
            </a:p>
            <a:p>
              <a:pPr algn="ctr"/>
              <a:endParaRPr lang="en-US" sz="3200" dirty="0" smtClean="0">
                <a:solidFill>
                  <a:schemeClr val="tx1"/>
                </a:solidFill>
                <a:latin typeface="Arabic Typesetting" panose="03020402040406030203" pitchFamily="66" charset="-78"/>
                <a:cs typeface="Arabic Typesetting" panose="03020402040406030203" pitchFamily="66" charset="-78"/>
              </a:endParaRPr>
            </a:p>
            <a:p>
              <a:pPr algn="ctr"/>
              <a:r>
                <a:rPr lang="en-US" sz="2400" dirty="0" smtClean="0">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Henry L. Bart Jr.</a:t>
              </a:r>
              <a:endParaRPr lang="en-US" sz="2400" dirty="0">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pic>
          <p:nvPicPr>
            <p:cNvPr id="5" name="Picture 14" descr="Lepomis-macrochirus-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800" y="4944295"/>
              <a:ext cx="1053629" cy="640080"/>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f1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800" y="4278099"/>
              <a:ext cx="1017346" cy="533400"/>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Notropis-welaka-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4082158"/>
              <a:ext cx="990600" cy="538295"/>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tf9"/>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74153" y="4735296"/>
              <a:ext cx="990600" cy="636814"/>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tf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8435" y="4607130"/>
              <a:ext cx="990600" cy="389421"/>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3"/>
          <p:cNvSpPr>
            <a:spLocks noGrp="1"/>
          </p:cNvSpPr>
          <p:nvPr>
            <p:ph type="title"/>
          </p:nvPr>
        </p:nvSpPr>
        <p:spPr>
          <a:xfrm>
            <a:off x="304800" y="338138"/>
            <a:ext cx="8610600" cy="1252537"/>
          </a:xfrm>
        </p:spPr>
        <p:txBody>
          <a:bodyPr/>
          <a:lstStyle/>
          <a:p>
            <a:r>
              <a:rPr lang="en-US" sz="4000" i="1" dirty="0" smtClean="0">
                <a:effectLst>
                  <a:outerShdw blurRad="38100" dist="38100" dir="2700000" algn="tl">
                    <a:srgbClr val="000000">
                      <a:alpha val="43137"/>
                    </a:srgbClr>
                  </a:outerShdw>
                </a:effectLst>
              </a:rPr>
              <a:t>Inland and Coastal Fishes of Louisiana </a:t>
            </a:r>
            <a:r>
              <a:rPr lang="en-US" sz="4000" dirty="0" smtClean="0">
                <a:effectLst>
                  <a:outerShdw blurRad="38100" dist="38100" dir="2700000" algn="tl">
                    <a:srgbClr val="000000">
                      <a:alpha val="43137"/>
                    </a:srgbClr>
                  </a:outerShdw>
                </a:effectLst>
              </a:rPr>
              <a:t/>
            </a:r>
            <a:br>
              <a:rPr lang="en-US"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Book and Website</a:t>
            </a:r>
            <a:endParaRPr lang="en-US" sz="4000" dirty="0">
              <a:effectLst>
                <a:outerShdw blurRad="38100" dist="38100" dir="2700000" algn="tl">
                  <a:srgbClr val="000000">
                    <a:alpha val="43137"/>
                  </a:srgbClr>
                </a:outerShdw>
              </a:effectLst>
            </a:endParaRPr>
          </a:p>
        </p:txBody>
      </p:sp>
      <p:sp>
        <p:nvSpPr>
          <p:cNvPr id="17" name="Text Box 5"/>
          <p:cNvSpPr txBox="1">
            <a:spLocks noGrp="1" noChangeArrowheads="1"/>
          </p:cNvSpPr>
          <p:nvPr>
            <p:ph sz="quarter" idx="13"/>
          </p:nvPr>
        </p:nvSpPr>
        <p:spPr bwMode="auto">
          <a:xfrm>
            <a:off x="152400" y="1828800"/>
            <a:ext cx="4114800" cy="479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buClr>
                <a:schemeClr val="accent1"/>
              </a:buClr>
              <a:buFont typeface="Candara" panose="020E0502030303020204" pitchFamily="34" charset="0"/>
              <a:buChar char="*"/>
            </a:pPr>
            <a:r>
              <a:rPr lang="en-US" altLang="en-US" sz="2400" dirty="0" smtClean="0">
                <a:solidFill>
                  <a:schemeClr val="tx2"/>
                </a:solidFill>
                <a:latin typeface="+mj-lt"/>
              </a:rPr>
              <a:t>The new book will have all </a:t>
            </a:r>
            <a:r>
              <a:rPr lang="en-US" altLang="en-US" sz="2400" dirty="0">
                <a:solidFill>
                  <a:schemeClr val="tx2"/>
                </a:solidFill>
                <a:latin typeface="+mj-lt"/>
              </a:rPr>
              <a:t>of the </a:t>
            </a:r>
            <a:r>
              <a:rPr lang="en-US" altLang="en-US" sz="2400" dirty="0" smtClean="0">
                <a:solidFill>
                  <a:schemeClr val="tx2"/>
                </a:solidFill>
                <a:latin typeface="+mj-lt"/>
              </a:rPr>
              <a:t>features of recent state fish guides, plus a number of special features such as: </a:t>
            </a:r>
          </a:p>
          <a:p>
            <a:pPr marL="640080" lvl="1" indent="-342900" eaLnBrk="1" hangingPunct="1">
              <a:buClr>
                <a:schemeClr val="accent1"/>
              </a:buClr>
              <a:buFont typeface="Calibri" panose="020F0502020204030204" pitchFamily="34" charset="0"/>
              <a:buChar char="‒"/>
            </a:pPr>
            <a:r>
              <a:rPr lang="en-US" altLang="en-US" sz="2000" dirty="0" smtClean="0">
                <a:solidFill>
                  <a:schemeClr val="tx2"/>
                </a:solidFill>
                <a:latin typeface="+mj-lt"/>
              </a:rPr>
              <a:t>Recipes, interesting anecdotes and facts about fish and fishing in </a:t>
            </a:r>
            <a:r>
              <a:rPr lang="en-US" altLang="en-US" sz="2000" dirty="0" smtClean="0">
                <a:solidFill>
                  <a:schemeClr val="tx2"/>
                </a:solidFill>
                <a:latin typeface="+mj-lt"/>
              </a:rPr>
              <a:t>Louisiana.</a:t>
            </a:r>
            <a:endParaRPr lang="en-US" altLang="en-US" sz="2000" dirty="0">
              <a:solidFill>
                <a:schemeClr val="tx2"/>
              </a:solidFill>
              <a:latin typeface="+mj-lt"/>
            </a:endParaRPr>
          </a:p>
          <a:p>
            <a:pPr marL="640080" lvl="1" indent="-342900" eaLnBrk="1" hangingPunct="1">
              <a:buClr>
                <a:schemeClr val="accent1"/>
              </a:buClr>
              <a:buFont typeface="Calibri" panose="020F0502020204030204" pitchFamily="34" charset="0"/>
              <a:buChar char="‒"/>
            </a:pPr>
            <a:r>
              <a:rPr lang="en-US" altLang="en-US" sz="2000" dirty="0" smtClean="0">
                <a:solidFill>
                  <a:schemeClr val="tx2"/>
                </a:solidFill>
                <a:latin typeface="+mj-lt"/>
              </a:rPr>
              <a:t>Will educate about the variety and importance of fish to Louisiana’s unique culture.  </a:t>
            </a:r>
          </a:p>
          <a:p>
            <a:pPr marL="0" lvl="1" indent="-342900" eaLnBrk="1" hangingPunct="1">
              <a:buClr>
                <a:schemeClr val="accent1"/>
              </a:buClr>
              <a:buFont typeface="Candara" panose="020E0502030303020204" pitchFamily="34" charset="0"/>
              <a:buChar char="*"/>
            </a:pPr>
            <a:r>
              <a:rPr lang="en-US" altLang="en-US" sz="2400" dirty="0" smtClean="0">
                <a:solidFill>
                  <a:schemeClr val="tx2"/>
                </a:solidFill>
                <a:latin typeface="+mj-lt"/>
              </a:rPr>
              <a:t>Will include a website: </a:t>
            </a:r>
          </a:p>
          <a:p>
            <a:pPr marL="0" lvl="1" indent="0" eaLnBrk="1" hangingPunct="1">
              <a:buClr>
                <a:schemeClr val="accent1"/>
              </a:buClr>
              <a:buNone/>
            </a:pPr>
            <a:r>
              <a:rPr lang="en-US" altLang="en-US" sz="2400" dirty="0">
                <a:solidFill>
                  <a:schemeClr val="tx2"/>
                </a:solidFill>
                <a:latin typeface="+mj-lt"/>
              </a:rPr>
              <a:t> </a:t>
            </a:r>
            <a:r>
              <a:rPr lang="en-US" altLang="en-US" sz="2400" dirty="0" smtClean="0">
                <a:solidFill>
                  <a:schemeClr val="tx2"/>
                </a:solidFill>
                <a:latin typeface="+mj-lt"/>
              </a:rPr>
              <a:t>     http://fishesoflouisiana.org</a:t>
            </a:r>
            <a:endParaRPr lang="en-US" altLang="en-US" sz="2400" dirty="0">
              <a:solidFill>
                <a:schemeClr val="tx2"/>
              </a:solidFill>
              <a:latin typeface="+mj-lt"/>
            </a:endParaRPr>
          </a:p>
        </p:txBody>
      </p:sp>
    </p:spTree>
    <p:extLst>
      <p:ext uri="{BB962C8B-B14F-4D97-AF65-F5344CB8AC3E}">
        <p14:creationId xmlns:p14="http://schemas.microsoft.com/office/powerpoint/2010/main" val="191000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 calcmode="lin" valueType="num">
                                      <p:cBhvr additive="base">
                                        <p:cTn id="31"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457200" y="2484437"/>
            <a:ext cx="8229600" cy="3840163"/>
          </a:xfrm>
        </p:spPr>
        <p:txBody>
          <a:bodyPr/>
          <a:lstStyle/>
          <a:p>
            <a:r>
              <a:rPr lang="en-US" altLang="en-US" dirty="0" smtClean="0"/>
              <a:t>Douglas (1974) treated 148 species of  freshwater and </a:t>
            </a:r>
            <a:r>
              <a:rPr lang="en-US" altLang="en-US" dirty="0" err="1" smtClean="0"/>
              <a:t>diadromous</a:t>
            </a:r>
            <a:r>
              <a:rPr lang="en-US" altLang="en-US" dirty="0" smtClean="0"/>
              <a:t> fishes.</a:t>
            </a:r>
          </a:p>
          <a:p>
            <a:pPr>
              <a:buFontTx/>
              <a:buNone/>
            </a:pPr>
            <a:r>
              <a:rPr lang="en-US" altLang="en-US" dirty="0" smtClean="0"/>
              <a:t> </a:t>
            </a:r>
          </a:p>
          <a:p>
            <a:r>
              <a:rPr lang="en-US" altLang="en-US" dirty="0" smtClean="0"/>
              <a:t>Douglas and Jordan (2002) reported 170 species (still limited to freshwater and </a:t>
            </a:r>
            <a:r>
              <a:rPr lang="en-US" altLang="en-US" dirty="0" err="1" smtClean="0"/>
              <a:t>diadromous</a:t>
            </a:r>
            <a:r>
              <a:rPr lang="en-US" altLang="en-US" dirty="0" smtClean="0"/>
              <a:t> fishes)</a:t>
            </a:r>
          </a:p>
          <a:p>
            <a:endParaRPr lang="en-US" altLang="en-US" dirty="0" smtClean="0"/>
          </a:p>
          <a:p>
            <a:r>
              <a:rPr lang="en-US" altLang="en-US" dirty="0" smtClean="0"/>
              <a:t>Our tally includes 219 species: 165 freshwater or </a:t>
            </a:r>
            <a:r>
              <a:rPr lang="en-US" altLang="en-US" dirty="0" err="1" smtClean="0"/>
              <a:t>diadromous</a:t>
            </a:r>
            <a:r>
              <a:rPr lang="en-US" altLang="en-US" dirty="0" smtClean="0"/>
              <a:t> species and 54 species of marine fishes that spend significant amounts of time in freshwater…</a:t>
            </a:r>
          </a:p>
        </p:txBody>
      </p:sp>
      <p:sp>
        <p:nvSpPr>
          <p:cNvPr id="16387" name="Rectangle 2"/>
          <p:cNvSpPr>
            <a:spLocks noGrp="1" noChangeArrowheads="1"/>
          </p:cNvSpPr>
          <p:nvPr>
            <p:ph type="title"/>
          </p:nvPr>
        </p:nvSpPr>
        <p:spPr>
          <a:xfrm>
            <a:off x="457200" y="228600"/>
            <a:ext cx="8229600" cy="1143000"/>
          </a:xfrm>
        </p:spPr>
        <p:txBody>
          <a:bodyPr/>
          <a:lstStyle/>
          <a:p>
            <a:r>
              <a:rPr lang="en-US" altLang="en-US" dirty="0" smtClean="0">
                <a:effectLst>
                  <a:outerShdw blurRad="38100" dist="38100" dir="2700000" algn="tl">
                    <a:srgbClr val="000000">
                      <a:alpha val="43137"/>
                    </a:srgbClr>
                  </a:outerShdw>
                </a:effectLst>
              </a:rPr>
              <a:t>A lot has changed since Douglas’ Fishes of Louisiana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 calcmode="lin" valueType="num">
                                      <p:cBhvr additive="base">
                                        <p:cTn id="13"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anim calcmode="lin" valueType="num">
                                      <p:cBhvr additive="base">
                                        <p:cTn id="19"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3146</TotalTime>
  <Words>826</Words>
  <Application>Microsoft Office PowerPoint</Application>
  <PresentationFormat>On-screen Show (4:3)</PresentationFormat>
  <Paragraphs>122</Paragraphs>
  <Slides>20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Waveform</vt:lpstr>
      <vt:lpstr>Chart</vt:lpstr>
      <vt:lpstr>Planning for a new guide on Louisiana’s Inland and Coastal Fishes</vt:lpstr>
      <vt:lpstr>PowerPoint Presentation</vt:lpstr>
      <vt:lpstr>PowerPoint Presentation</vt:lpstr>
      <vt:lpstr>PowerPoint Presentation</vt:lpstr>
      <vt:lpstr>PowerPoint Presentation</vt:lpstr>
      <vt:lpstr>PowerPoint Presentation</vt:lpstr>
      <vt:lpstr>Fishes of Texas Project</vt:lpstr>
      <vt:lpstr>Inland and Coastal Fishes of Louisiana  Book and Website</vt:lpstr>
      <vt:lpstr>A lot has changed since Douglas’ Fishes of Louisiana </vt:lpstr>
      <vt:lpstr>Marine invaders</vt:lpstr>
      <vt:lpstr>Some species have been lost…</vt:lpstr>
      <vt:lpstr>Some species have been added (Invasive Asian “major carp” species)</vt:lpstr>
      <vt:lpstr>Royal D. Suttkus Fish Collection </vt:lpstr>
      <vt:lpstr>PowerPoint Presentation</vt:lpstr>
      <vt:lpstr>Louisiana Fish Records</vt:lpstr>
      <vt:lpstr>Website</vt:lpstr>
      <vt:lpstr>Louisiana Fish Recipes</vt:lpstr>
      <vt:lpstr>Timetable</vt:lpstr>
      <vt:lpstr>Estimated Cost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Hank Bart</dc:creator>
  <cp:lastModifiedBy>hank</cp:lastModifiedBy>
  <cp:revision>48</cp:revision>
  <dcterms:created xsi:type="dcterms:W3CDTF">2005-02-01T19:43:09Z</dcterms:created>
  <dcterms:modified xsi:type="dcterms:W3CDTF">2014-06-30T18:00:29Z</dcterms:modified>
</cp:coreProperties>
</file>